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4" r:id="rId27"/>
    <p:sldId id="281" r:id="rId28"/>
    <p:sldId id="282" r:id="rId29"/>
    <p:sldId id="283" r:id="rId30"/>
    <p:sldId id="286" r:id="rId31"/>
    <p:sldId id="287" r:id="rId32"/>
    <p:sldId id="288" r:id="rId33"/>
    <p:sldId id="285" r:id="rId34"/>
    <p:sldId id="293" r:id="rId35"/>
    <p:sldId id="289" r:id="rId36"/>
    <p:sldId id="290" r:id="rId37"/>
    <p:sldId id="291" r:id="rId38"/>
    <p:sldId id="292" r:id="rId39"/>
    <p:sldId id="294" r:id="rId40"/>
    <p:sldId id="295" r:id="rId41"/>
    <p:sldId id="297" r:id="rId42"/>
    <p:sldId id="298" r:id="rId43"/>
    <p:sldId id="299" r:id="rId44"/>
    <p:sldId id="296" r:id="rId4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DC86A-3C07-4CEA-8920-825ACDE91479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DC6C0E-3FFB-4AC5-8B22-22159FFEAE13}">
      <dgm:prSet/>
      <dgm:spPr/>
      <dgm:t>
        <a:bodyPr/>
        <a:lstStyle/>
        <a:p>
          <a:r>
            <a:rPr lang="es-GT"/>
            <a:t>TRES TIPOS</a:t>
          </a:r>
          <a:endParaRPr lang="en-US"/>
        </a:p>
      </dgm:t>
    </dgm:pt>
    <dgm:pt modelId="{8A7D9EE9-23EE-4286-B385-A0C544079E2D}" type="parTrans" cxnId="{29E6AD9E-A587-4418-AC94-406F5378C07B}">
      <dgm:prSet/>
      <dgm:spPr/>
      <dgm:t>
        <a:bodyPr/>
        <a:lstStyle/>
        <a:p>
          <a:endParaRPr lang="en-US"/>
        </a:p>
      </dgm:t>
    </dgm:pt>
    <dgm:pt modelId="{E533D06B-2026-4C42-B3F8-3F6AF721C90D}" type="sibTrans" cxnId="{29E6AD9E-A587-4418-AC94-406F5378C07B}">
      <dgm:prSet/>
      <dgm:spPr/>
      <dgm:t>
        <a:bodyPr/>
        <a:lstStyle/>
        <a:p>
          <a:endParaRPr lang="en-US"/>
        </a:p>
      </dgm:t>
    </dgm:pt>
    <dgm:pt modelId="{C6DB940F-CEE2-46CD-90EF-5A8E3CADDD0A}">
      <dgm:prSet/>
      <dgm:spPr/>
      <dgm:t>
        <a:bodyPr/>
        <a:lstStyle/>
        <a:p>
          <a:r>
            <a:rPr lang="es-GT"/>
            <a:t>Arterias elásticas</a:t>
          </a:r>
          <a:endParaRPr lang="en-US"/>
        </a:p>
      </dgm:t>
    </dgm:pt>
    <dgm:pt modelId="{5F102119-7BF4-4B6A-9F89-B1F7565FD312}" type="parTrans" cxnId="{A3839BC6-B3B0-4E2C-BF80-E52DBFE77F95}">
      <dgm:prSet/>
      <dgm:spPr/>
      <dgm:t>
        <a:bodyPr/>
        <a:lstStyle/>
        <a:p>
          <a:endParaRPr lang="en-US"/>
        </a:p>
      </dgm:t>
    </dgm:pt>
    <dgm:pt modelId="{02B7F069-F5B4-4F99-B839-1CC8E9BF0286}" type="sibTrans" cxnId="{A3839BC6-B3B0-4E2C-BF80-E52DBFE77F95}">
      <dgm:prSet/>
      <dgm:spPr/>
      <dgm:t>
        <a:bodyPr/>
        <a:lstStyle/>
        <a:p>
          <a:endParaRPr lang="en-US"/>
        </a:p>
      </dgm:t>
    </dgm:pt>
    <dgm:pt modelId="{CD55D4F6-9D6B-4492-8D8C-88B982E555C3}">
      <dgm:prSet/>
      <dgm:spPr/>
      <dgm:t>
        <a:bodyPr/>
        <a:lstStyle/>
        <a:p>
          <a:r>
            <a:rPr lang="es-GT"/>
            <a:t>Arterias musculares</a:t>
          </a:r>
          <a:endParaRPr lang="en-US"/>
        </a:p>
      </dgm:t>
    </dgm:pt>
    <dgm:pt modelId="{151CBA48-6516-45B7-882A-B0755E49749E}" type="parTrans" cxnId="{2F7322E8-12C2-460F-A3D5-D705374FDCFE}">
      <dgm:prSet/>
      <dgm:spPr/>
      <dgm:t>
        <a:bodyPr/>
        <a:lstStyle/>
        <a:p>
          <a:endParaRPr lang="en-US"/>
        </a:p>
      </dgm:t>
    </dgm:pt>
    <dgm:pt modelId="{C374AF9A-8142-4634-9E18-C5C96BD19D9E}" type="sibTrans" cxnId="{2F7322E8-12C2-460F-A3D5-D705374FDCFE}">
      <dgm:prSet/>
      <dgm:spPr/>
      <dgm:t>
        <a:bodyPr/>
        <a:lstStyle/>
        <a:p>
          <a:endParaRPr lang="en-US"/>
        </a:p>
      </dgm:t>
    </dgm:pt>
    <dgm:pt modelId="{96E24901-5264-48C7-AB24-8478528F3D4F}">
      <dgm:prSet/>
      <dgm:spPr/>
      <dgm:t>
        <a:bodyPr/>
        <a:lstStyle/>
        <a:p>
          <a:r>
            <a:rPr lang="es-GT"/>
            <a:t>Arteriolas</a:t>
          </a:r>
          <a:endParaRPr lang="en-US"/>
        </a:p>
      </dgm:t>
    </dgm:pt>
    <dgm:pt modelId="{95A87755-0983-4FF3-AC0E-82D13B60B4EA}" type="parTrans" cxnId="{7F1522F3-9EBB-439C-B648-794DF44815CA}">
      <dgm:prSet/>
      <dgm:spPr/>
      <dgm:t>
        <a:bodyPr/>
        <a:lstStyle/>
        <a:p>
          <a:endParaRPr lang="en-US"/>
        </a:p>
      </dgm:t>
    </dgm:pt>
    <dgm:pt modelId="{572FB6E4-6C6F-4B55-805D-615C0A710659}" type="sibTrans" cxnId="{7F1522F3-9EBB-439C-B648-794DF44815CA}">
      <dgm:prSet/>
      <dgm:spPr/>
      <dgm:t>
        <a:bodyPr/>
        <a:lstStyle/>
        <a:p>
          <a:endParaRPr lang="en-US"/>
        </a:p>
      </dgm:t>
    </dgm:pt>
    <dgm:pt modelId="{99EDA9AE-1057-44A2-BBE2-B0BBBC1A3B71}" type="pres">
      <dgm:prSet presAssocID="{D8FDC86A-3C07-4CEA-8920-825ACDE91479}" presName="linear" presStyleCnt="0">
        <dgm:presLayoutVars>
          <dgm:animLvl val="lvl"/>
          <dgm:resizeHandles val="exact"/>
        </dgm:presLayoutVars>
      </dgm:prSet>
      <dgm:spPr/>
    </dgm:pt>
    <dgm:pt modelId="{BD85E7B8-B732-49C9-BD14-F9548EDA278A}" type="pres">
      <dgm:prSet presAssocID="{2CDC6C0E-3FFB-4AC5-8B22-22159FFEAE1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8A8E215-8DD7-456E-925F-6C95CFCE5B67}" type="pres">
      <dgm:prSet presAssocID="{2CDC6C0E-3FFB-4AC5-8B22-22159FFEAE1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ED4E065-3FA1-4881-84EA-909B389486DC}" type="presOf" srcId="{2CDC6C0E-3FFB-4AC5-8B22-22159FFEAE13}" destId="{BD85E7B8-B732-49C9-BD14-F9548EDA278A}" srcOrd="0" destOrd="0" presId="urn:microsoft.com/office/officeart/2005/8/layout/vList2"/>
    <dgm:cxn modelId="{1041F86B-112C-407D-B9D2-119BA8C48B54}" type="presOf" srcId="{CD55D4F6-9D6B-4492-8D8C-88B982E555C3}" destId="{68A8E215-8DD7-456E-925F-6C95CFCE5B67}" srcOrd="0" destOrd="1" presId="urn:microsoft.com/office/officeart/2005/8/layout/vList2"/>
    <dgm:cxn modelId="{1EFE1973-5A43-480B-8F41-F93B2E2D28CC}" type="presOf" srcId="{D8FDC86A-3C07-4CEA-8920-825ACDE91479}" destId="{99EDA9AE-1057-44A2-BBE2-B0BBBC1A3B71}" srcOrd="0" destOrd="0" presId="urn:microsoft.com/office/officeart/2005/8/layout/vList2"/>
    <dgm:cxn modelId="{64D3387A-1E5A-4596-B677-1BF5AD11216F}" type="presOf" srcId="{96E24901-5264-48C7-AB24-8478528F3D4F}" destId="{68A8E215-8DD7-456E-925F-6C95CFCE5B67}" srcOrd="0" destOrd="2" presId="urn:microsoft.com/office/officeart/2005/8/layout/vList2"/>
    <dgm:cxn modelId="{29E6AD9E-A587-4418-AC94-406F5378C07B}" srcId="{D8FDC86A-3C07-4CEA-8920-825ACDE91479}" destId="{2CDC6C0E-3FFB-4AC5-8B22-22159FFEAE13}" srcOrd="0" destOrd="0" parTransId="{8A7D9EE9-23EE-4286-B385-A0C544079E2D}" sibTransId="{E533D06B-2026-4C42-B3F8-3F6AF721C90D}"/>
    <dgm:cxn modelId="{08313FA1-7F4D-4268-8C19-9A609D78C31C}" type="presOf" srcId="{C6DB940F-CEE2-46CD-90EF-5A8E3CADDD0A}" destId="{68A8E215-8DD7-456E-925F-6C95CFCE5B67}" srcOrd="0" destOrd="0" presId="urn:microsoft.com/office/officeart/2005/8/layout/vList2"/>
    <dgm:cxn modelId="{A3839BC6-B3B0-4E2C-BF80-E52DBFE77F95}" srcId="{2CDC6C0E-3FFB-4AC5-8B22-22159FFEAE13}" destId="{C6DB940F-CEE2-46CD-90EF-5A8E3CADDD0A}" srcOrd="0" destOrd="0" parTransId="{5F102119-7BF4-4B6A-9F89-B1F7565FD312}" sibTransId="{02B7F069-F5B4-4F99-B839-1CC8E9BF0286}"/>
    <dgm:cxn modelId="{2F7322E8-12C2-460F-A3D5-D705374FDCFE}" srcId="{2CDC6C0E-3FFB-4AC5-8B22-22159FFEAE13}" destId="{CD55D4F6-9D6B-4492-8D8C-88B982E555C3}" srcOrd="1" destOrd="0" parTransId="{151CBA48-6516-45B7-882A-B0755E49749E}" sibTransId="{C374AF9A-8142-4634-9E18-C5C96BD19D9E}"/>
    <dgm:cxn modelId="{7F1522F3-9EBB-439C-B648-794DF44815CA}" srcId="{2CDC6C0E-3FFB-4AC5-8B22-22159FFEAE13}" destId="{96E24901-5264-48C7-AB24-8478528F3D4F}" srcOrd="2" destOrd="0" parTransId="{95A87755-0983-4FF3-AC0E-82D13B60B4EA}" sibTransId="{572FB6E4-6C6F-4B55-805D-615C0A710659}"/>
    <dgm:cxn modelId="{75878A4A-E157-4209-962F-27699F21BE14}" type="presParOf" srcId="{99EDA9AE-1057-44A2-BBE2-B0BBBC1A3B71}" destId="{BD85E7B8-B732-49C9-BD14-F9548EDA278A}" srcOrd="0" destOrd="0" presId="urn:microsoft.com/office/officeart/2005/8/layout/vList2"/>
    <dgm:cxn modelId="{EB8E6C97-07A0-4100-AB8A-D647CF34BE41}" type="presParOf" srcId="{99EDA9AE-1057-44A2-BBE2-B0BBBC1A3B71}" destId="{68A8E215-8DD7-456E-925F-6C95CFCE5B6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0D2A0-1769-457F-8C34-77BB6C468C6D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497D20-3466-48F2-914C-CF6AD4477174}">
      <dgm:prSet/>
      <dgm:spPr/>
      <dgm:t>
        <a:bodyPr/>
        <a:lstStyle/>
        <a:p>
          <a:r>
            <a:rPr lang="es-GT"/>
            <a:t>ARTERIAS: Transportan sangre con presión alta</a:t>
          </a:r>
          <a:endParaRPr lang="en-US"/>
        </a:p>
      </dgm:t>
    </dgm:pt>
    <dgm:pt modelId="{0EC30AE9-FBCE-414A-9BCB-8347F2C9D9BE}" type="parTrans" cxnId="{2FDB2405-4C8E-419E-90B7-715057F492F0}">
      <dgm:prSet/>
      <dgm:spPr/>
      <dgm:t>
        <a:bodyPr/>
        <a:lstStyle/>
        <a:p>
          <a:endParaRPr lang="en-US"/>
        </a:p>
      </dgm:t>
    </dgm:pt>
    <dgm:pt modelId="{B02796B0-7CF6-47B9-892A-B48D9D4A2941}" type="sibTrans" cxnId="{2FDB2405-4C8E-419E-90B7-715057F492F0}">
      <dgm:prSet/>
      <dgm:spPr/>
      <dgm:t>
        <a:bodyPr/>
        <a:lstStyle/>
        <a:p>
          <a:endParaRPr lang="en-US"/>
        </a:p>
      </dgm:t>
    </dgm:pt>
    <dgm:pt modelId="{BB3CBD9C-AA91-45B7-8C20-F47BAB1B85C9}">
      <dgm:prSet/>
      <dgm:spPr/>
      <dgm:t>
        <a:bodyPr/>
        <a:lstStyle/>
        <a:p>
          <a:r>
            <a:rPr lang="es-GT"/>
            <a:t>ARTERIOLAS: Controlan el flujo sanguíneo</a:t>
          </a:r>
          <a:endParaRPr lang="en-US"/>
        </a:p>
      </dgm:t>
    </dgm:pt>
    <dgm:pt modelId="{8615C5CB-5C4E-4FC9-B395-2D9CF795C285}" type="parTrans" cxnId="{2D87CBEB-C866-4909-8F77-645AEDAFFDDF}">
      <dgm:prSet/>
      <dgm:spPr/>
      <dgm:t>
        <a:bodyPr/>
        <a:lstStyle/>
        <a:p>
          <a:endParaRPr lang="en-US"/>
        </a:p>
      </dgm:t>
    </dgm:pt>
    <dgm:pt modelId="{CACBB8DA-D68A-42FD-ACBE-D0BE5FA6B9EF}" type="sibTrans" cxnId="{2D87CBEB-C866-4909-8F77-645AEDAFFDDF}">
      <dgm:prSet/>
      <dgm:spPr/>
      <dgm:t>
        <a:bodyPr/>
        <a:lstStyle/>
        <a:p>
          <a:endParaRPr lang="en-US"/>
        </a:p>
      </dgm:t>
    </dgm:pt>
    <dgm:pt modelId="{C7F67591-E597-4C9B-92E2-7211754DB4F8}">
      <dgm:prSet/>
      <dgm:spPr/>
      <dgm:t>
        <a:bodyPr/>
        <a:lstStyle/>
        <a:p>
          <a:r>
            <a:rPr lang="es-GT"/>
            <a:t>CAPILARES:  Intercambio de sustancias</a:t>
          </a:r>
          <a:endParaRPr lang="en-US"/>
        </a:p>
      </dgm:t>
    </dgm:pt>
    <dgm:pt modelId="{CF5DE910-95D4-4B32-ACFB-07E0C2B07804}" type="parTrans" cxnId="{8165BC22-7CE8-4C00-BF50-9F995C93C40A}">
      <dgm:prSet/>
      <dgm:spPr/>
      <dgm:t>
        <a:bodyPr/>
        <a:lstStyle/>
        <a:p>
          <a:endParaRPr lang="en-US"/>
        </a:p>
      </dgm:t>
    </dgm:pt>
    <dgm:pt modelId="{596E3131-E231-41CE-A326-A0989DFAF548}" type="sibTrans" cxnId="{8165BC22-7CE8-4C00-BF50-9F995C93C40A}">
      <dgm:prSet/>
      <dgm:spPr/>
      <dgm:t>
        <a:bodyPr/>
        <a:lstStyle/>
        <a:p>
          <a:endParaRPr lang="en-US"/>
        </a:p>
      </dgm:t>
    </dgm:pt>
    <dgm:pt modelId="{86C83356-9090-43D8-882C-095D39D7728B}" type="pres">
      <dgm:prSet presAssocID="{09F0D2A0-1769-457F-8C34-77BB6C468C6D}" presName="diagram" presStyleCnt="0">
        <dgm:presLayoutVars>
          <dgm:dir/>
          <dgm:resizeHandles val="exact"/>
        </dgm:presLayoutVars>
      </dgm:prSet>
      <dgm:spPr/>
    </dgm:pt>
    <dgm:pt modelId="{4D0112BF-D3DC-4505-ACAD-331E452C1696}" type="pres">
      <dgm:prSet presAssocID="{79497D20-3466-48F2-914C-CF6AD4477174}" presName="node" presStyleLbl="node1" presStyleIdx="0" presStyleCnt="3">
        <dgm:presLayoutVars>
          <dgm:bulletEnabled val="1"/>
        </dgm:presLayoutVars>
      </dgm:prSet>
      <dgm:spPr/>
    </dgm:pt>
    <dgm:pt modelId="{2C70EC71-3DE1-4314-9EB5-289CF7448C6B}" type="pres">
      <dgm:prSet presAssocID="{B02796B0-7CF6-47B9-892A-B48D9D4A2941}" presName="sibTrans" presStyleCnt="0"/>
      <dgm:spPr/>
    </dgm:pt>
    <dgm:pt modelId="{361564B8-0803-4438-B3D4-52A10DD404A8}" type="pres">
      <dgm:prSet presAssocID="{BB3CBD9C-AA91-45B7-8C20-F47BAB1B85C9}" presName="node" presStyleLbl="node1" presStyleIdx="1" presStyleCnt="3">
        <dgm:presLayoutVars>
          <dgm:bulletEnabled val="1"/>
        </dgm:presLayoutVars>
      </dgm:prSet>
      <dgm:spPr/>
    </dgm:pt>
    <dgm:pt modelId="{45F2FC47-2727-4256-A2C4-8E40A8DC5708}" type="pres">
      <dgm:prSet presAssocID="{CACBB8DA-D68A-42FD-ACBE-D0BE5FA6B9EF}" presName="sibTrans" presStyleCnt="0"/>
      <dgm:spPr/>
    </dgm:pt>
    <dgm:pt modelId="{B67AF81E-CA50-450F-A886-9B3C07BF836E}" type="pres">
      <dgm:prSet presAssocID="{C7F67591-E597-4C9B-92E2-7211754DB4F8}" presName="node" presStyleLbl="node1" presStyleIdx="2" presStyleCnt="3">
        <dgm:presLayoutVars>
          <dgm:bulletEnabled val="1"/>
        </dgm:presLayoutVars>
      </dgm:prSet>
      <dgm:spPr/>
    </dgm:pt>
  </dgm:ptLst>
  <dgm:cxnLst>
    <dgm:cxn modelId="{2FDB2405-4C8E-419E-90B7-715057F492F0}" srcId="{09F0D2A0-1769-457F-8C34-77BB6C468C6D}" destId="{79497D20-3466-48F2-914C-CF6AD4477174}" srcOrd="0" destOrd="0" parTransId="{0EC30AE9-FBCE-414A-9BCB-8347F2C9D9BE}" sibTransId="{B02796B0-7CF6-47B9-892A-B48D9D4A2941}"/>
    <dgm:cxn modelId="{0381AB1E-5E52-414C-98E2-236B47749802}" type="presOf" srcId="{79497D20-3466-48F2-914C-CF6AD4477174}" destId="{4D0112BF-D3DC-4505-ACAD-331E452C1696}" srcOrd="0" destOrd="0" presId="urn:microsoft.com/office/officeart/2005/8/layout/default"/>
    <dgm:cxn modelId="{8165BC22-7CE8-4C00-BF50-9F995C93C40A}" srcId="{09F0D2A0-1769-457F-8C34-77BB6C468C6D}" destId="{C7F67591-E597-4C9B-92E2-7211754DB4F8}" srcOrd="2" destOrd="0" parTransId="{CF5DE910-95D4-4B32-ACFB-07E0C2B07804}" sibTransId="{596E3131-E231-41CE-A326-A0989DFAF548}"/>
    <dgm:cxn modelId="{8154FE2C-E9DF-485F-B545-A217BB94C929}" type="presOf" srcId="{C7F67591-E597-4C9B-92E2-7211754DB4F8}" destId="{B67AF81E-CA50-450F-A886-9B3C07BF836E}" srcOrd="0" destOrd="0" presId="urn:microsoft.com/office/officeart/2005/8/layout/default"/>
    <dgm:cxn modelId="{AF2A6895-4F4D-42EA-946A-87D8DA5BC0A9}" type="presOf" srcId="{BB3CBD9C-AA91-45B7-8C20-F47BAB1B85C9}" destId="{361564B8-0803-4438-B3D4-52A10DD404A8}" srcOrd="0" destOrd="0" presId="urn:microsoft.com/office/officeart/2005/8/layout/default"/>
    <dgm:cxn modelId="{57492CBB-1E9A-4898-BDB6-EB52C96AC37B}" type="presOf" srcId="{09F0D2A0-1769-457F-8C34-77BB6C468C6D}" destId="{86C83356-9090-43D8-882C-095D39D7728B}" srcOrd="0" destOrd="0" presId="urn:microsoft.com/office/officeart/2005/8/layout/default"/>
    <dgm:cxn modelId="{2D87CBEB-C866-4909-8F77-645AEDAFFDDF}" srcId="{09F0D2A0-1769-457F-8C34-77BB6C468C6D}" destId="{BB3CBD9C-AA91-45B7-8C20-F47BAB1B85C9}" srcOrd="1" destOrd="0" parTransId="{8615C5CB-5C4E-4FC9-B395-2D9CF795C285}" sibTransId="{CACBB8DA-D68A-42FD-ACBE-D0BE5FA6B9EF}"/>
    <dgm:cxn modelId="{C240CCB4-66E5-4F50-A272-75905E3CD280}" type="presParOf" srcId="{86C83356-9090-43D8-882C-095D39D7728B}" destId="{4D0112BF-D3DC-4505-ACAD-331E452C1696}" srcOrd="0" destOrd="0" presId="urn:microsoft.com/office/officeart/2005/8/layout/default"/>
    <dgm:cxn modelId="{9BD715DB-7D87-4B72-B7EF-93607554BB22}" type="presParOf" srcId="{86C83356-9090-43D8-882C-095D39D7728B}" destId="{2C70EC71-3DE1-4314-9EB5-289CF7448C6B}" srcOrd="1" destOrd="0" presId="urn:microsoft.com/office/officeart/2005/8/layout/default"/>
    <dgm:cxn modelId="{92F3C4C2-BD82-4E68-87CE-FA68B0DF0CD4}" type="presParOf" srcId="{86C83356-9090-43D8-882C-095D39D7728B}" destId="{361564B8-0803-4438-B3D4-52A10DD404A8}" srcOrd="2" destOrd="0" presId="urn:microsoft.com/office/officeart/2005/8/layout/default"/>
    <dgm:cxn modelId="{967B5A5C-C92B-4726-AADC-276CF33BE936}" type="presParOf" srcId="{86C83356-9090-43D8-882C-095D39D7728B}" destId="{45F2FC47-2727-4256-A2C4-8E40A8DC5708}" srcOrd="3" destOrd="0" presId="urn:microsoft.com/office/officeart/2005/8/layout/default"/>
    <dgm:cxn modelId="{72E74380-A879-4062-BB1A-492EC28FF803}" type="presParOf" srcId="{86C83356-9090-43D8-882C-095D39D7728B}" destId="{B67AF81E-CA50-450F-A886-9B3C07BF836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1DB76-6ADA-463A-9B02-E7EC34FE513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62003C-7339-438D-A20B-B84D1F2F750E}">
      <dgm:prSet/>
      <dgm:spPr/>
      <dgm:t>
        <a:bodyPr/>
        <a:lstStyle/>
        <a:p>
          <a:r>
            <a:rPr lang="es-GT"/>
            <a:t>VÉNULAS: Reciben a capilares venosos</a:t>
          </a:r>
          <a:endParaRPr lang="en-US"/>
        </a:p>
      </dgm:t>
    </dgm:pt>
    <dgm:pt modelId="{A151F8D4-B3C1-4BEC-B0C2-2D7E341BA8F3}" type="parTrans" cxnId="{C96AEE91-4AB7-4201-A9CA-83E1989316C2}">
      <dgm:prSet/>
      <dgm:spPr/>
      <dgm:t>
        <a:bodyPr/>
        <a:lstStyle/>
        <a:p>
          <a:endParaRPr lang="en-US"/>
        </a:p>
      </dgm:t>
    </dgm:pt>
    <dgm:pt modelId="{6B39877A-9A8A-4F6E-96E5-22A53EBA8CB9}" type="sibTrans" cxnId="{C96AEE91-4AB7-4201-A9CA-83E1989316C2}">
      <dgm:prSet/>
      <dgm:spPr/>
      <dgm:t>
        <a:bodyPr/>
        <a:lstStyle/>
        <a:p>
          <a:endParaRPr lang="en-US"/>
        </a:p>
      </dgm:t>
    </dgm:pt>
    <dgm:pt modelId="{2FA445B2-DAAF-4584-8055-7B550BEA069C}">
      <dgm:prSet/>
      <dgm:spPr/>
      <dgm:t>
        <a:bodyPr/>
        <a:lstStyle/>
        <a:p>
          <a:r>
            <a:rPr lang="es-GT" dirty="0"/>
            <a:t>VENAS DE MEDIANO CALIBRE: Reciben a las vénulas</a:t>
          </a:r>
          <a:endParaRPr lang="en-US" dirty="0"/>
        </a:p>
      </dgm:t>
    </dgm:pt>
    <dgm:pt modelId="{1AD21004-5F49-4DE9-88E0-37BD0FA68D5F}" type="parTrans" cxnId="{07DDD8B0-E20D-44C9-A1BE-95D77A5F8032}">
      <dgm:prSet/>
      <dgm:spPr/>
      <dgm:t>
        <a:bodyPr/>
        <a:lstStyle/>
        <a:p>
          <a:endParaRPr lang="en-US"/>
        </a:p>
      </dgm:t>
    </dgm:pt>
    <dgm:pt modelId="{DB785302-9A49-4F3D-AE4B-97045F52B6D7}" type="sibTrans" cxnId="{07DDD8B0-E20D-44C9-A1BE-95D77A5F8032}">
      <dgm:prSet/>
      <dgm:spPr/>
      <dgm:t>
        <a:bodyPr/>
        <a:lstStyle/>
        <a:p>
          <a:endParaRPr lang="en-US"/>
        </a:p>
      </dgm:t>
    </dgm:pt>
    <dgm:pt modelId="{52CF7068-A331-48DB-814C-B5E4BF3845CC}">
      <dgm:prSet/>
      <dgm:spPr/>
      <dgm:t>
        <a:bodyPr/>
        <a:lstStyle/>
        <a:p>
          <a:r>
            <a:rPr lang="es-GT"/>
            <a:t>VENAS DE GRAN CALIBRE: Llevan la sangre al corazón , las venas son el reservorio de sangre</a:t>
          </a:r>
          <a:endParaRPr lang="en-US"/>
        </a:p>
      </dgm:t>
    </dgm:pt>
    <dgm:pt modelId="{9395A4D7-0F03-48D8-968D-0B369421837F}" type="parTrans" cxnId="{61D8C579-0335-4452-9351-F49034ABF929}">
      <dgm:prSet/>
      <dgm:spPr/>
      <dgm:t>
        <a:bodyPr/>
        <a:lstStyle/>
        <a:p>
          <a:endParaRPr lang="en-US"/>
        </a:p>
      </dgm:t>
    </dgm:pt>
    <dgm:pt modelId="{05CDDE1B-2250-4901-9033-F821786CB03F}" type="sibTrans" cxnId="{61D8C579-0335-4452-9351-F49034ABF929}">
      <dgm:prSet/>
      <dgm:spPr/>
      <dgm:t>
        <a:bodyPr/>
        <a:lstStyle/>
        <a:p>
          <a:endParaRPr lang="en-US"/>
        </a:p>
      </dgm:t>
    </dgm:pt>
    <dgm:pt modelId="{0C81A126-A987-42D1-BBA9-76E15A79AC6A}" type="pres">
      <dgm:prSet presAssocID="{E2E1DB76-6ADA-463A-9B02-E7EC34FE513C}" presName="vert0" presStyleCnt="0">
        <dgm:presLayoutVars>
          <dgm:dir/>
          <dgm:animOne val="branch"/>
          <dgm:animLvl val="lvl"/>
        </dgm:presLayoutVars>
      </dgm:prSet>
      <dgm:spPr/>
    </dgm:pt>
    <dgm:pt modelId="{725F9E6D-912A-4812-BBD4-42A20D47B053}" type="pres">
      <dgm:prSet presAssocID="{CD62003C-7339-438D-A20B-B84D1F2F750E}" presName="thickLine" presStyleLbl="alignNode1" presStyleIdx="0" presStyleCnt="3"/>
      <dgm:spPr/>
    </dgm:pt>
    <dgm:pt modelId="{05F01FA3-33CB-451A-AF85-573199427159}" type="pres">
      <dgm:prSet presAssocID="{CD62003C-7339-438D-A20B-B84D1F2F750E}" presName="horz1" presStyleCnt="0"/>
      <dgm:spPr/>
    </dgm:pt>
    <dgm:pt modelId="{67CCB0D9-26AD-4942-BA44-D464BDAEE20F}" type="pres">
      <dgm:prSet presAssocID="{CD62003C-7339-438D-A20B-B84D1F2F750E}" presName="tx1" presStyleLbl="revTx" presStyleIdx="0" presStyleCnt="3"/>
      <dgm:spPr/>
    </dgm:pt>
    <dgm:pt modelId="{29587FE4-D553-403E-ADA4-4936F6F87CDF}" type="pres">
      <dgm:prSet presAssocID="{CD62003C-7339-438D-A20B-B84D1F2F750E}" presName="vert1" presStyleCnt="0"/>
      <dgm:spPr/>
    </dgm:pt>
    <dgm:pt modelId="{20360BA7-76B5-45DF-8024-28A3CC6EE3C3}" type="pres">
      <dgm:prSet presAssocID="{2FA445B2-DAAF-4584-8055-7B550BEA069C}" presName="thickLine" presStyleLbl="alignNode1" presStyleIdx="1" presStyleCnt="3"/>
      <dgm:spPr/>
    </dgm:pt>
    <dgm:pt modelId="{ED91EDFB-5A19-4F33-9499-5C959A03BAF4}" type="pres">
      <dgm:prSet presAssocID="{2FA445B2-DAAF-4584-8055-7B550BEA069C}" presName="horz1" presStyleCnt="0"/>
      <dgm:spPr/>
    </dgm:pt>
    <dgm:pt modelId="{1C1850E2-3D23-4574-9C64-95CFAB6B59C3}" type="pres">
      <dgm:prSet presAssocID="{2FA445B2-DAAF-4584-8055-7B550BEA069C}" presName="tx1" presStyleLbl="revTx" presStyleIdx="1" presStyleCnt="3"/>
      <dgm:spPr/>
    </dgm:pt>
    <dgm:pt modelId="{29B482E9-53C1-496D-B0D2-1A99AD41AF0E}" type="pres">
      <dgm:prSet presAssocID="{2FA445B2-DAAF-4584-8055-7B550BEA069C}" presName="vert1" presStyleCnt="0"/>
      <dgm:spPr/>
    </dgm:pt>
    <dgm:pt modelId="{6140DC84-1156-4F03-901A-09DF3EEC2B31}" type="pres">
      <dgm:prSet presAssocID="{52CF7068-A331-48DB-814C-B5E4BF3845CC}" presName="thickLine" presStyleLbl="alignNode1" presStyleIdx="2" presStyleCnt="3"/>
      <dgm:spPr/>
    </dgm:pt>
    <dgm:pt modelId="{05E01BED-B027-4A68-ACC9-6D30285CA978}" type="pres">
      <dgm:prSet presAssocID="{52CF7068-A331-48DB-814C-B5E4BF3845CC}" presName="horz1" presStyleCnt="0"/>
      <dgm:spPr/>
    </dgm:pt>
    <dgm:pt modelId="{3C6B5B7A-8315-4983-B415-F52D7D5E8BA6}" type="pres">
      <dgm:prSet presAssocID="{52CF7068-A331-48DB-814C-B5E4BF3845CC}" presName="tx1" presStyleLbl="revTx" presStyleIdx="2" presStyleCnt="3"/>
      <dgm:spPr/>
    </dgm:pt>
    <dgm:pt modelId="{A01C28DF-B9F9-4515-968A-17C52B1CAF66}" type="pres">
      <dgm:prSet presAssocID="{52CF7068-A331-48DB-814C-B5E4BF3845CC}" presName="vert1" presStyleCnt="0"/>
      <dgm:spPr/>
    </dgm:pt>
  </dgm:ptLst>
  <dgm:cxnLst>
    <dgm:cxn modelId="{F620DC68-6DE9-4BC3-A835-026A10C39841}" type="presOf" srcId="{E2E1DB76-6ADA-463A-9B02-E7EC34FE513C}" destId="{0C81A126-A987-42D1-BBA9-76E15A79AC6A}" srcOrd="0" destOrd="0" presId="urn:microsoft.com/office/officeart/2008/layout/LinedList"/>
    <dgm:cxn modelId="{61D8C579-0335-4452-9351-F49034ABF929}" srcId="{E2E1DB76-6ADA-463A-9B02-E7EC34FE513C}" destId="{52CF7068-A331-48DB-814C-B5E4BF3845CC}" srcOrd="2" destOrd="0" parTransId="{9395A4D7-0F03-48D8-968D-0B369421837F}" sibTransId="{05CDDE1B-2250-4901-9033-F821786CB03F}"/>
    <dgm:cxn modelId="{C96AEE91-4AB7-4201-A9CA-83E1989316C2}" srcId="{E2E1DB76-6ADA-463A-9B02-E7EC34FE513C}" destId="{CD62003C-7339-438D-A20B-B84D1F2F750E}" srcOrd="0" destOrd="0" parTransId="{A151F8D4-B3C1-4BEC-B0C2-2D7E341BA8F3}" sibTransId="{6B39877A-9A8A-4F6E-96E5-22A53EBA8CB9}"/>
    <dgm:cxn modelId="{07DDD8B0-E20D-44C9-A1BE-95D77A5F8032}" srcId="{E2E1DB76-6ADA-463A-9B02-E7EC34FE513C}" destId="{2FA445B2-DAAF-4584-8055-7B550BEA069C}" srcOrd="1" destOrd="0" parTransId="{1AD21004-5F49-4DE9-88E0-37BD0FA68D5F}" sibTransId="{DB785302-9A49-4F3D-AE4B-97045F52B6D7}"/>
    <dgm:cxn modelId="{76680ABE-B6EA-4F85-BD3E-007DE54B0017}" type="presOf" srcId="{52CF7068-A331-48DB-814C-B5E4BF3845CC}" destId="{3C6B5B7A-8315-4983-B415-F52D7D5E8BA6}" srcOrd="0" destOrd="0" presId="urn:microsoft.com/office/officeart/2008/layout/LinedList"/>
    <dgm:cxn modelId="{AD9E8AD2-77B8-4AF3-82B6-D8D3C656B579}" type="presOf" srcId="{2FA445B2-DAAF-4584-8055-7B550BEA069C}" destId="{1C1850E2-3D23-4574-9C64-95CFAB6B59C3}" srcOrd="0" destOrd="0" presId="urn:microsoft.com/office/officeart/2008/layout/LinedList"/>
    <dgm:cxn modelId="{96EFC4F8-E626-47EB-8795-B723728B8940}" type="presOf" srcId="{CD62003C-7339-438D-A20B-B84D1F2F750E}" destId="{67CCB0D9-26AD-4942-BA44-D464BDAEE20F}" srcOrd="0" destOrd="0" presId="urn:microsoft.com/office/officeart/2008/layout/LinedList"/>
    <dgm:cxn modelId="{CC6D2ABF-A8C8-4699-9714-5F31040377FD}" type="presParOf" srcId="{0C81A126-A987-42D1-BBA9-76E15A79AC6A}" destId="{725F9E6D-912A-4812-BBD4-42A20D47B053}" srcOrd="0" destOrd="0" presId="urn:microsoft.com/office/officeart/2008/layout/LinedList"/>
    <dgm:cxn modelId="{021395C0-B23E-4A89-8E5E-6339374E840E}" type="presParOf" srcId="{0C81A126-A987-42D1-BBA9-76E15A79AC6A}" destId="{05F01FA3-33CB-451A-AF85-573199427159}" srcOrd="1" destOrd="0" presId="urn:microsoft.com/office/officeart/2008/layout/LinedList"/>
    <dgm:cxn modelId="{5D22ABA5-300A-4F8F-A748-E38E9C001FD1}" type="presParOf" srcId="{05F01FA3-33CB-451A-AF85-573199427159}" destId="{67CCB0D9-26AD-4942-BA44-D464BDAEE20F}" srcOrd="0" destOrd="0" presId="urn:microsoft.com/office/officeart/2008/layout/LinedList"/>
    <dgm:cxn modelId="{530694C8-2F55-40B3-8E34-C62B8E59438E}" type="presParOf" srcId="{05F01FA3-33CB-451A-AF85-573199427159}" destId="{29587FE4-D553-403E-ADA4-4936F6F87CDF}" srcOrd="1" destOrd="0" presId="urn:microsoft.com/office/officeart/2008/layout/LinedList"/>
    <dgm:cxn modelId="{FE1D8A18-052C-41BE-854F-0E704B3E4ABD}" type="presParOf" srcId="{0C81A126-A987-42D1-BBA9-76E15A79AC6A}" destId="{20360BA7-76B5-45DF-8024-28A3CC6EE3C3}" srcOrd="2" destOrd="0" presId="urn:microsoft.com/office/officeart/2008/layout/LinedList"/>
    <dgm:cxn modelId="{B595FF94-3B0C-47A1-8719-5EC1028D5ABE}" type="presParOf" srcId="{0C81A126-A987-42D1-BBA9-76E15A79AC6A}" destId="{ED91EDFB-5A19-4F33-9499-5C959A03BAF4}" srcOrd="3" destOrd="0" presId="urn:microsoft.com/office/officeart/2008/layout/LinedList"/>
    <dgm:cxn modelId="{0FB7CE39-9666-4810-AF64-D2B048B23D68}" type="presParOf" srcId="{ED91EDFB-5A19-4F33-9499-5C959A03BAF4}" destId="{1C1850E2-3D23-4574-9C64-95CFAB6B59C3}" srcOrd="0" destOrd="0" presId="urn:microsoft.com/office/officeart/2008/layout/LinedList"/>
    <dgm:cxn modelId="{FC5FC26E-2534-4451-BDDC-D56FD8E436B4}" type="presParOf" srcId="{ED91EDFB-5A19-4F33-9499-5C959A03BAF4}" destId="{29B482E9-53C1-496D-B0D2-1A99AD41AF0E}" srcOrd="1" destOrd="0" presId="urn:microsoft.com/office/officeart/2008/layout/LinedList"/>
    <dgm:cxn modelId="{834CDC18-2689-48F6-81B8-24FA40B6AD37}" type="presParOf" srcId="{0C81A126-A987-42D1-BBA9-76E15A79AC6A}" destId="{6140DC84-1156-4F03-901A-09DF3EEC2B31}" srcOrd="4" destOrd="0" presId="urn:microsoft.com/office/officeart/2008/layout/LinedList"/>
    <dgm:cxn modelId="{B739A874-F306-447D-9650-72489F78CF16}" type="presParOf" srcId="{0C81A126-A987-42D1-BBA9-76E15A79AC6A}" destId="{05E01BED-B027-4A68-ACC9-6D30285CA978}" srcOrd="5" destOrd="0" presId="urn:microsoft.com/office/officeart/2008/layout/LinedList"/>
    <dgm:cxn modelId="{8C697B25-F701-41EF-9F5B-2F16EEAEBAC6}" type="presParOf" srcId="{05E01BED-B027-4A68-ACC9-6D30285CA978}" destId="{3C6B5B7A-8315-4983-B415-F52D7D5E8BA6}" srcOrd="0" destOrd="0" presId="urn:microsoft.com/office/officeart/2008/layout/LinedList"/>
    <dgm:cxn modelId="{268625DC-4963-4057-A92B-D6102DF78FE5}" type="presParOf" srcId="{05E01BED-B027-4A68-ACC9-6D30285CA978}" destId="{A01C28DF-B9F9-4515-968A-17C52B1CAF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69FB44-D666-4523-801E-0D66FD17762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2EA229-AF5B-4363-8F23-35642210440F}">
      <dgm:prSet/>
      <dgm:spPr/>
      <dgm:t>
        <a:bodyPr/>
        <a:lstStyle/>
        <a:p>
          <a:r>
            <a:rPr lang="es-GT"/>
            <a:t>EL FLUJO SANGUÍNEO ESTÁ DETERMINADO POR DOS FACTORES:</a:t>
          </a:r>
          <a:endParaRPr lang="en-US"/>
        </a:p>
      </dgm:t>
    </dgm:pt>
    <dgm:pt modelId="{B5EE961E-A23B-48FB-983F-A7C83C287015}" type="parTrans" cxnId="{379FC2BD-7E38-4D2E-B386-1D0C183126A8}">
      <dgm:prSet/>
      <dgm:spPr/>
      <dgm:t>
        <a:bodyPr/>
        <a:lstStyle/>
        <a:p>
          <a:endParaRPr lang="en-US"/>
        </a:p>
      </dgm:t>
    </dgm:pt>
    <dgm:pt modelId="{CBC26675-93AE-431B-813F-D44BCA94E923}" type="sibTrans" cxnId="{379FC2BD-7E38-4D2E-B386-1D0C183126A8}">
      <dgm:prSet/>
      <dgm:spPr/>
      <dgm:t>
        <a:bodyPr/>
        <a:lstStyle/>
        <a:p>
          <a:endParaRPr lang="en-US"/>
        </a:p>
      </dgm:t>
    </dgm:pt>
    <dgm:pt modelId="{63EA0C8F-1639-46D9-A805-584C2F857748}">
      <dgm:prSet/>
      <dgm:spPr/>
      <dgm:t>
        <a:bodyPr/>
        <a:lstStyle/>
        <a:p>
          <a:r>
            <a:rPr lang="es-GT"/>
            <a:t>Diferencia de presión de la sangre entre los dos extremos de un vaso (gradiente de presión)</a:t>
          </a:r>
          <a:endParaRPr lang="en-US"/>
        </a:p>
      </dgm:t>
    </dgm:pt>
    <dgm:pt modelId="{667A11E7-519B-494D-82C9-30688D2A13C8}" type="parTrans" cxnId="{2BFE3D6E-D971-4B89-8326-9D62FF4BD442}">
      <dgm:prSet/>
      <dgm:spPr/>
      <dgm:t>
        <a:bodyPr/>
        <a:lstStyle/>
        <a:p>
          <a:endParaRPr lang="en-US"/>
        </a:p>
      </dgm:t>
    </dgm:pt>
    <dgm:pt modelId="{2618686A-86B1-491C-AB77-0229995B2542}" type="sibTrans" cxnId="{2BFE3D6E-D971-4B89-8326-9D62FF4BD442}">
      <dgm:prSet/>
      <dgm:spPr/>
      <dgm:t>
        <a:bodyPr/>
        <a:lstStyle/>
        <a:p>
          <a:endParaRPr lang="en-US"/>
        </a:p>
      </dgm:t>
    </dgm:pt>
    <dgm:pt modelId="{73D26B3F-2CC7-474C-8DC3-04CE860A84E4}">
      <dgm:prSet/>
      <dgm:spPr/>
      <dgm:t>
        <a:bodyPr/>
        <a:lstStyle/>
        <a:p>
          <a:r>
            <a:rPr lang="es-GT" dirty="0"/>
            <a:t>Impedimentos que el flujo sanguíneo encuentre, (resistencia vascular). Ej. Tamaño del vaso, placa ateromatosa</a:t>
          </a:r>
          <a:endParaRPr lang="en-US" dirty="0"/>
        </a:p>
      </dgm:t>
    </dgm:pt>
    <dgm:pt modelId="{C884E0CF-D736-4040-A49F-B187FCD9926F}" type="parTrans" cxnId="{BCAA8F1C-DE5D-478B-AF66-D91D4438934E}">
      <dgm:prSet/>
      <dgm:spPr/>
      <dgm:t>
        <a:bodyPr/>
        <a:lstStyle/>
        <a:p>
          <a:endParaRPr lang="en-US"/>
        </a:p>
      </dgm:t>
    </dgm:pt>
    <dgm:pt modelId="{5871DB88-535D-4F1A-B339-94B2DD66863C}" type="sibTrans" cxnId="{BCAA8F1C-DE5D-478B-AF66-D91D4438934E}">
      <dgm:prSet/>
      <dgm:spPr/>
      <dgm:t>
        <a:bodyPr/>
        <a:lstStyle/>
        <a:p>
          <a:endParaRPr lang="en-US"/>
        </a:p>
      </dgm:t>
    </dgm:pt>
    <dgm:pt modelId="{656346DC-D6B3-43AB-BFBD-3217AE7C276D}" type="pres">
      <dgm:prSet presAssocID="{9369FB44-D666-4523-801E-0D66FD177627}" presName="linear" presStyleCnt="0">
        <dgm:presLayoutVars>
          <dgm:animLvl val="lvl"/>
          <dgm:resizeHandles val="exact"/>
        </dgm:presLayoutVars>
      </dgm:prSet>
      <dgm:spPr/>
    </dgm:pt>
    <dgm:pt modelId="{2581F83F-FF61-43DA-9F61-313DA601B285}" type="pres">
      <dgm:prSet presAssocID="{8C2EA229-AF5B-4363-8F23-35642210440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39AA1BC-F63D-4589-8216-61E2EB70FC19}" type="pres">
      <dgm:prSet presAssocID="{8C2EA229-AF5B-4363-8F23-35642210440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8F98B0E-DC8F-4054-BE7A-5C44AC31F81C}" type="presOf" srcId="{63EA0C8F-1639-46D9-A805-584C2F857748}" destId="{C39AA1BC-F63D-4589-8216-61E2EB70FC19}" srcOrd="0" destOrd="0" presId="urn:microsoft.com/office/officeart/2005/8/layout/vList2"/>
    <dgm:cxn modelId="{BCAA8F1C-DE5D-478B-AF66-D91D4438934E}" srcId="{8C2EA229-AF5B-4363-8F23-35642210440F}" destId="{73D26B3F-2CC7-474C-8DC3-04CE860A84E4}" srcOrd="1" destOrd="0" parTransId="{C884E0CF-D736-4040-A49F-B187FCD9926F}" sibTransId="{5871DB88-535D-4F1A-B339-94B2DD66863C}"/>
    <dgm:cxn modelId="{2BFE3D6E-D971-4B89-8326-9D62FF4BD442}" srcId="{8C2EA229-AF5B-4363-8F23-35642210440F}" destId="{63EA0C8F-1639-46D9-A805-584C2F857748}" srcOrd="0" destOrd="0" parTransId="{667A11E7-519B-494D-82C9-30688D2A13C8}" sibTransId="{2618686A-86B1-491C-AB77-0229995B2542}"/>
    <dgm:cxn modelId="{7B1C068E-B34C-4C95-A903-823F74F208E5}" type="presOf" srcId="{73D26B3F-2CC7-474C-8DC3-04CE860A84E4}" destId="{C39AA1BC-F63D-4589-8216-61E2EB70FC19}" srcOrd="0" destOrd="1" presId="urn:microsoft.com/office/officeart/2005/8/layout/vList2"/>
    <dgm:cxn modelId="{4775C0B2-4D9A-4846-8A45-2626B66AFA55}" type="presOf" srcId="{9369FB44-D666-4523-801E-0D66FD177627}" destId="{656346DC-D6B3-43AB-BFBD-3217AE7C276D}" srcOrd="0" destOrd="0" presId="urn:microsoft.com/office/officeart/2005/8/layout/vList2"/>
    <dgm:cxn modelId="{379FC2BD-7E38-4D2E-B386-1D0C183126A8}" srcId="{9369FB44-D666-4523-801E-0D66FD177627}" destId="{8C2EA229-AF5B-4363-8F23-35642210440F}" srcOrd="0" destOrd="0" parTransId="{B5EE961E-A23B-48FB-983F-A7C83C287015}" sibTransId="{CBC26675-93AE-431B-813F-D44BCA94E923}"/>
    <dgm:cxn modelId="{05DB0DD4-103F-4BEE-A819-FA5F1962B291}" type="presOf" srcId="{8C2EA229-AF5B-4363-8F23-35642210440F}" destId="{2581F83F-FF61-43DA-9F61-313DA601B285}" srcOrd="0" destOrd="0" presId="urn:microsoft.com/office/officeart/2005/8/layout/vList2"/>
    <dgm:cxn modelId="{B4061CBD-B637-410B-BAA0-2E6C058350EA}" type="presParOf" srcId="{656346DC-D6B3-43AB-BFBD-3217AE7C276D}" destId="{2581F83F-FF61-43DA-9F61-313DA601B285}" srcOrd="0" destOrd="0" presId="urn:microsoft.com/office/officeart/2005/8/layout/vList2"/>
    <dgm:cxn modelId="{F3387151-A9F4-4FB9-9943-56E34C7310DE}" type="presParOf" srcId="{656346DC-D6B3-43AB-BFBD-3217AE7C276D}" destId="{C39AA1BC-F63D-4589-8216-61E2EB70FC1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5E7B8-B732-49C9-BD14-F9548EDA278A}">
      <dsp:nvSpPr>
        <dsp:cNvPr id="0" name=""/>
        <dsp:cNvSpPr/>
      </dsp:nvSpPr>
      <dsp:spPr>
        <a:xfrm>
          <a:off x="0" y="38842"/>
          <a:ext cx="3860002" cy="12951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5400" kern="1200"/>
            <a:t>TRES TIPOS</a:t>
          </a:r>
          <a:endParaRPr lang="en-US" sz="5400" kern="1200"/>
        </a:p>
      </dsp:txBody>
      <dsp:txXfrm>
        <a:off x="63226" y="102068"/>
        <a:ext cx="3733550" cy="1168738"/>
      </dsp:txXfrm>
    </dsp:sp>
    <dsp:sp modelId="{68A8E215-8DD7-456E-925F-6C95CFCE5B67}">
      <dsp:nvSpPr>
        <dsp:cNvPr id="0" name=""/>
        <dsp:cNvSpPr/>
      </dsp:nvSpPr>
      <dsp:spPr>
        <a:xfrm>
          <a:off x="0" y="1334032"/>
          <a:ext cx="3860002" cy="335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55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4200" kern="1200"/>
            <a:t>Arterias elásticas</a:t>
          </a:r>
          <a:endParaRPr lang="en-US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4200" kern="1200"/>
            <a:t>Arterias musculares</a:t>
          </a:r>
          <a:endParaRPr lang="en-US" sz="4200" kern="1200"/>
        </a:p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4200" kern="1200"/>
            <a:t>Arteriolas</a:t>
          </a:r>
          <a:endParaRPr lang="en-US" sz="4200" kern="1200"/>
        </a:p>
      </dsp:txBody>
      <dsp:txXfrm>
        <a:off x="0" y="1334032"/>
        <a:ext cx="3860002" cy="335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112BF-D3DC-4505-ACAD-331E452C1696}">
      <dsp:nvSpPr>
        <dsp:cNvPr id="0" name=""/>
        <dsp:cNvSpPr/>
      </dsp:nvSpPr>
      <dsp:spPr>
        <a:xfrm>
          <a:off x="813" y="663920"/>
          <a:ext cx="3173907" cy="19043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/>
            <a:t>ARTERIAS: Transportan sangre con presión alta</a:t>
          </a:r>
          <a:endParaRPr lang="en-US" sz="3000" kern="1200"/>
        </a:p>
      </dsp:txBody>
      <dsp:txXfrm>
        <a:off x="813" y="663920"/>
        <a:ext cx="3173907" cy="1904344"/>
      </dsp:txXfrm>
    </dsp:sp>
    <dsp:sp modelId="{361564B8-0803-4438-B3D4-52A10DD404A8}">
      <dsp:nvSpPr>
        <dsp:cNvPr id="0" name=""/>
        <dsp:cNvSpPr/>
      </dsp:nvSpPr>
      <dsp:spPr>
        <a:xfrm>
          <a:off x="3492111" y="663920"/>
          <a:ext cx="3173907" cy="1904344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/>
            <a:t>ARTERIOLAS: Controlan el flujo sanguíneo</a:t>
          </a:r>
          <a:endParaRPr lang="en-US" sz="3000" kern="1200"/>
        </a:p>
      </dsp:txBody>
      <dsp:txXfrm>
        <a:off x="3492111" y="663920"/>
        <a:ext cx="3173907" cy="1904344"/>
      </dsp:txXfrm>
    </dsp:sp>
    <dsp:sp modelId="{B67AF81E-CA50-450F-A886-9B3C07BF836E}">
      <dsp:nvSpPr>
        <dsp:cNvPr id="0" name=""/>
        <dsp:cNvSpPr/>
      </dsp:nvSpPr>
      <dsp:spPr>
        <a:xfrm>
          <a:off x="1746462" y="2885655"/>
          <a:ext cx="3173907" cy="190434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000" kern="1200"/>
            <a:t>CAPILARES:  Intercambio de sustancias</a:t>
          </a:r>
          <a:endParaRPr lang="en-US" sz="3000" kern="1200"/>
        </a:p>
      </dsp:txBody>
      <dsp:txXfrm>
        <a:off x="1746462" y="2885655"/>
        <a:ext cx="3173907" cy="1904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F9E6D-912A-4812-BBD4-42A20D47B053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CCB0D9-26AD-4942-BA44-D464BDAEE20F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/>
            <a:t>VÉNULAS: Reciben a capilares venosos</a:t>
          </a:r>
          <a:endParaRPr lang="en-US" sz="3600" kern="1200"/>
        </a:p>
      </dsp:txBody>
      <dsp:txXfrm>
        <a:off x="0" y="2663"/>
        <a:ext cx="6666833" cy="1816197"/>
      </dsp:txXfrm>
    </dsp:sp>
    <dsp:sp modelId="{20360BA7-76B5-45DF-8024-28A3CC6EE3C3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1850E2-3D23-4574-9C64-95CFAB6B59C3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 dirty="0"/>
            <a:t>VENAS DE MEDIANO CALIBRE: Reciben a las vénulas</a:t>
          </a:r>
          <a:endParaRPr lang="en-US" sz="3600" kern="1200" dirty="0"/>
        </a:p>
      </dsp:txBody>
      <dsp:txXfrm>
        <a:off x="0" y="1818861"/>
        <a:ext cx="6666833" cy="1816197"/>
      </dsp:txXfrm>
    </dsp:sp>
    <dsp:sp modelId="{6140DC84-1156-4F03-901A-09DF3EEC2B31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6B5B7A-8315-4983-B415-F52D7D5E8BA6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/>
            <a:t>VENAS DE GRAN CALIBRE: Llevan la sangre al corazón , las venas son el reservorio de sangre</a:t>
          </a:r>
          <a:endParaRPr lang="en-US" sz="3600" kern="1200"/>
        </a:p>
      </dsp:txBody>
      <dsp:txXfrm>
        <a:off x="0" y="3635058"/>
        <a:ext cx="6666833" cy="1816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1F83F-FF61-43DA-9F61-313DA601B285}">
      <dsp:nvSpPr>
        <dsp:cNvPr id="0" name=""/>
        <dsp:cNvSpPr/>
      </dsp:nvSpPr>
      <dsp:spPr>
        <a:xfrm>
          <a:off x="0" y="12559"/>
          <a:ext cx="6666833" cy="2199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4000" kern="1200"/>
            <a:t>EL FLUJO SANGUÍNEO ESTÁ DETERMINADO POR DOS FACTORES:</a:t>
          </a:r>
          <a:endParaRPr lang="en-US" sz="4000" kern="1200"/>
        </a:p>
      </dsp:txBody>
      <dsp:txXfrm>
        <a:off x="107376" y="119935"/>
        <a:ext cx="6452081" cy="1984848"/>
      </dsp:txXfrm>
    </dsp:sp>
    <dsp:sp modelId="{C39AA1BC-F63D-4589-8216-61E2EB70FC19}">
      <dsp:nvSpPr>
        <dsp:cNvPr id="0" name=""/>
        <dsp:cNvSpPr/>
      </dsp:nvSpPr>
      <dsp:spPr>
        <a:xfrm>
          <a:off x="0" y="2212160"/>
          <a:ext cx="6666833" cy="3229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3100" kern="1200"/>
            <a:t>Diferencia de presión de la sangre entre los dos extremos de un vaso (gradiente de presión)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3100" kern="1200" dirty="0"/>
            <a:t>Impedimentos que el flujo sanguíneo encuentre, (resistencia vascular). Ej. Tamaño del vaso, placa ateromatosa</a:t>
          </a:r>
          <a:endParaRPr lang="en-US" sz="3100" kern="1200" dirty="0"/>
        </a:p>
      </dsp:txBody>
      <dsp:txXfrm>
        <a:off x="0" y="2212160"/>
        <a:ext cx="6666833" cy="3229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4E3E2-845B-BA66-333A-BD51F4CDD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04C934-A776-8E46-A1FF-6A4E83ED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DC96E-EEAE-C6DB-5AE2-80F3D3F6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FED2F7-8FDB-60A4-95DA-7A3692E1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111914-E65A-CC1C-45AB-4ED8591E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163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922DB-B268-1E7C-D3AE-4409DFFE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5360FF-B00A-5448-1172-287E02528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329932-92FF-55DE-138D-C1687548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1A5A21-DC94-A450-5A4D-8EE40532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FEEDF-FBE4-E729-80B6-6A6740FE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1219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6D19D5-3112-92CF-0AA7-53117A464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B79C9-DB3B-4E3A-28A7-96EDA2525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709559-BEAD-1A56-8F8F-5CD2E89C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6D9BE9-38A6-F526-7C0D-30876007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CDB963-601F-64D5-1DB8-85553290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8656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F9E06-5C99-EAB9-054F-49237329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C9B64-D893-AE04-674C-01605FFE4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7F4661-6CA8-8256-4BFB-C88EF3B3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36A90A-78F0-474C-F800-D7DC0CA6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177A23-D37C-85BC-69CB-101B41CD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309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8281D-395D-0012-07F7-2555915F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99680E-660E-5351-D339-4D9F31465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5FC47-DC9D-1A6A-FF23-F9803909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FF9099-BCD9-B2F2-2BEF-26A24468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D7A25-C428-6551-CC84-D5946906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0060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8D44B-1BF9-17A7-45F0-88334032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367E21-72C4-4D31-D9BC-4D6559F2E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A80761-31AE-411F-FED6-1EE0FF48E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B8C396-3941-413E-F796-C1C42A90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7168DB-A399-A40E-CCF1-96ED46B61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C7867E-7A15-5C1C-27B0-874C8480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3798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DEC85-0C22-E5C0-4333-88CA06A6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440AFC-B423-0C12-66D2-12E5303D8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0CF347-B0F0-9339-2962-8CF1B8BAD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F39A71-359A-CC7A-5B7B-01B69BC2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0BE2D7-6034-F9B3-9229-9A0063585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DD71FC-0953-49CB-1742-EE5F1823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00A819-E9ED-2F78-9163-D991610E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4F6782-260D-2FE3-B22B-4675E7AA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132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66140-6190-204C-A745-5C4A52F0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F7744C-AA04-539E-490D-3A4058931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FAB93-B0ED-D349-C091-6AA596E9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B51258-ABCD-B8F5-0FEC-B0B848AA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793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0739FF-9F9A-B550-8D12-DD4886D3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F5628F-E6EB-D749-0DD3-EE5CAB18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165BAD-3105-A1BA-7BB7-278CD29E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518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29363-39C7-007E-6434-267C07FC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A5D5A6-9474-7260-B6E2-21D2494B8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314CC2-A097-93CB-D8DD-ED47BE4A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34400E-0E3C-0C69-EF78-04C59533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EED562-0A68-FA2A-83AD-845A1F9A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792EFE-4737-891B-520C-8B0E91CA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901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4E43F-3A62-BED7-3A94-C61EC1AD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DF3E6D-A55D-B135-8964-92C02445A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AB8440-CFCE-7593-AF46-3FC3BD322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F830B0-A81B-93F4-853D-486A7D6A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02DCFC-790A-B886-C75B-5FA11BC1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400998-9182-E943-179D-02EA4C65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791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90D4D2-85A9-D9F1-A20C-1730AB3D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067A4-B447-4194-BB71-4CC7B9B20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70F6A7-062F-7000-CB77-7C336E4FF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7932-3FCC-43D2-A2AB-9762362AFDCD}" type="datetimeFigureOut">
              <a:rPr lang="es-GT" smtClean="0"/>
              <a:t>30/06/2023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5A1045-681C-6DE6-E6E2-5683BA2C6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41EC3-797F-A0D5-5703-C5863FBB6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9C04-EF1A-4F00-8B7B-D5ED6E02406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68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B2510D-FB15-A2F3-30F4-DC11D8550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s-GT" sz="4400">
                <a:ln w="22225">
                  <a:solidFill>
                    <a:schemeClr val="tx1"/>
                  </a:solidFill>
                  <a:miter lim="800000"/>
                </a:ln>
              </a:rPr>
              <a:t>SISTEMA CARDIOVASCUJLAR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287DA6-0975-E8F8-462D-041F06B5B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s-GT" sz="2000"/>
              <a:t>FISIOLOGÍA</a:t>
            </a:r>
          </a:p>
          <a:p>
            <a:pPr algn="l"/>
            <a:r>
              <a:rPr lang="es-GT" sz="2000"/>
              <a:t>Dr. César Augusto Morataya Roldán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430A6-E377-897B-48FD-6003CE086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7" r="33943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494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C38FF9-A393-B0AE-1494-F2DEF68F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GT" sz="3400">
                <a:solidFill>
                  <a:srgbClr val="FFFFFF"/>
                </a:solidFill>
              </a:rPr>
              <a:t>GENERALIDADES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887D12F-E039-27C4-2DBA-AC9A783BF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30620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20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49311E-0DBC-CC9F-97D3-52DDB9CD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GT" sz="3400">
                <a:solidFill>
                  <a:srgbClr val="FFFFFF"/>
                </a:solidFill>
              </a:rPr>
              <a:t>GENERALIDADES</a:t>
            </a:r>
            <a:br>
              <a:rPr lang="es-GT" sz="3400">
                <a:solidFill>
                  <a:srgbClr val="FFFFFF"/>
                </a:solidFill>
              </a:rPr>
            </a:br>
            <a:endParaRPr lang="es-GT" sz="340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7A39086-8FA8-5A69-06A7-B22905BBA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6262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903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846A0C-2865-4EE4-08E1-0ACD171BB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65" y="643467"/>
            <a:ext cx="6496870" cy="557106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4C0230E-5465-61C4-3901-6A8C3DC5DB5F}"/>
              </a:ext>
            </a:extLst>
          </p:cNvPr>
          <p:cNvSpPr/>
          <p:nvPr/>
        </p:nvSpPr>
        <p:spPr>
          <a:xfrm>
            <a:off x="9262872" y="2560320"/>
            <a:ext cx="16824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VENAS 64 %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9E6BA48-E889-05EA-86AC-8580CA880769}"/>
              </a:ext>
            </a:extLst>
          </p:cNvPr>
          <p:cNvSpPr/>
          <p:nvPr/>
        </p:nvSpPr>
        <p:spPr>
          <a:xfrm>
            <a:off x="941831" y="1316736"/>
            <a:ext cx="1673353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PULMONES 9%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8243172-EB02-BC63-1EBE-83E19BA9B858}"/>
              </a:ext>
            </a:extLst>
          </p:cNvPr>
          <p:cNvSpPr/>
          <p:nvPr/>
        </p:nvSpPr>
        <p:spPr>
          <a:xfrm>
            <a:off x="941831" y="2560320"/>
            <a:ext cx="1591057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CORAZÓN 7 %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2081A53-7A4A-6355-52E2-FEF86AF71C96}"/>
              </a:ext>
            </a:extLst>
          </p:cNvPr>
          <p:cNvSpPr/>
          <p:nvPr/>
        </p:nvSpPr>
        <p:spPr>
          <a:xfrm>
            <a:off x="977278" y="3847338"/>
            <a:ext cx="15910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ARTERIAS 13 %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0E7DCD3-9514-3B27-797A-C78A489F4117}"/>
              </a:ext>
            </a:extLst>
          </p:cNvPr>
          <p:cNvSpPr/>
          <p:nvPr/>
        </p:nvSpPr>
        <p:spPr>
          <a:xfrm>
            <a:off x="941830" y="5156073"/>
            <a:ext cx="1591055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ARTERIOLAS Y CAPILARES 7%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2ED9D6-2998-0FA7-4325-A0073DBAF676}"/>
              </a:ext>
            </a:extLst>
          </p:cNvPr>
          <p:cNvSpPr/>
          <p:nvPr/>
        </p:nvSpPr>
        <p:spPr>
          <a:xfrm>
            <a:off x="9335657" y="4011930"/>
            <a:ext cx="15369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RESERVORIO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FB8846CA-BF4F-4EEF-BE04-5E97E995DDF3}"/>
              </a:ext>
            </a:extLst>
          </p:cNvPr>
          <p:cNvSpPr/>
          <p:nvPr/>
        </p:nvSpPr>
        <p:spPr>
          <a:xfrm>
            <a:off x="9989453" y="3486150"/>
            <a:ext cx="310896" cy="52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6143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D42C1B-9171-A58D-AB53-2CA94E41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15" y="1286934"/>
            <a:ext cx="7982372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1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0BAFBF-91FB-ABF4-E975-191F60BA3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E4DC3D6-3A2C-1CB4-1747-0FC822DB4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101B370-CB4F-F02E-363A-235916EFE3F6}"/>
              </a:ext>
            </a:extLst>
          </p:cNvPr>
          <p:cNvSpPr/>
          <p:nvPr/>
        </p:nvSpPr>
        <p:spPr>
          <a:xfrm>
            <a:off x="8046720" y="387858"/>
            <a:ext cx="3493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PRESIÓN 120 mm/hg</a:t>
            </a:r>
          </a:p>
          <a:p>
            <a:pPr algn="ctr"/>
            <a:r>
              <a:rPr lang="es-GT" dirty="0"/>
              <a:t>SÍSTOLE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4E54850-D488-9F84-B8D8-B50F9B5727B0}"/>
              </a:ext>
            </a:extLst>
          </p:cNvPr>
          <p:cNvSpPr/>
          <p:nvPr/>
        </p:nvSpPr>
        <p:spPr>
          <a:xfrm>
            <a:off x="8641080" y="2441448"/>
            <a:ext cx="27340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PRESIÓN 80 mm/hg</a:t>
            </a:r>
          </a:p>
          <a:p>
            <a:pPr algn="ctr"/>
            <a:r>
              <a:rPr lang="es-GT" dirty="0"/>
              <a:t>DIÁSTOLE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DCF0B80-557C-0088-D579-94F9E19EB225}"/>
              </a:ext>
            </a:extLst>
          </p:cNvPr>
          <p:cNvSpPr/>
          <p:nvPr/>
        </p:nvSpPr>
        <p:spPr>
          <a:xfrm>
            <a:off x="8997696" y="4672584"/>
            <a:ext cx="25420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PRESIÓN PROMEDIO</a:t>
            </a:r>
          </a:p>
          <a:p>
            <a:pPr algn="ctr"/>
            <a:r>
              <a:rPr lang="es-GT" dirty="0"/>
              <a:t>100 mm/hg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A7D125E-FFFB-2321-F451-A48D61271B8C}"/>
              </a:ext>
            </a:extLst>
          </p:cNvPr>
          <p:cNvSpPr/>
          <p:nvPr/>
        </p:nvSpPr>
        <p:spPr>
          <a:xfrm>
            <a:off x="484632" y="722376"/>
            <a:ext cx="26974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PRESIÓN CAPILARES</a:t>
            </a:r>
          </a:p>
          <a:p>
            <a:pPr algn="ctr"/>
            <a:r>
              <a:rPr lang="es-GT" dirty="0"/>
              <a:t>35mm/hg extremo arterial</a:t>
            </a:r>
          </a:p>
          <a:p>
            <a:pPr algn="ctr"/>
            <a:r>
              <a:rPr lang="es-GT" dirty="0"/>
              <a:t>10mm/hg extremo venoso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C42AD08-21A1-B92B-6C87-5A63745EF30C}"/>
              </a:ext>
            </a:extLst>
          </p:cNvPr>
          <p:cNvSpPr/>
          <p:nvPr/>
        </p:nvSpPr>
        <p:spPr>
          <a:xfrm>
            <a:off x="621792" y="1984248"/>
            <a:ext cx="22037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´PRESIÓN CAPILAR MEDIA</a:t>
            </a:r>
          </a:p>
          <a:p>
            <a:pPr algn="ctr"/>
            <a:r>
              <a:rPr lang="es-GT" dirty="0"/>
              <a:t>17mm/hg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8C300A5-8C3E-8763-45F3-4315F7D3BFBF}"/>
              </a:ext>
            </a:extLst>
          </p:cNvPr>
          <p:cNvSpPr/>
          <p:nvPr/>
        </p:nvSpPr>
        <p:spPr>
          <a:xfrm>
            <a:off x="484632" y="3246120"/>
            <a:ext cx="24048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AL LLEGAR A LA AURÍCULA DERECHA</a:t>
            </a:r>
          </a:p>
          <a:p>
            <a:pPr algn="ctr"/>
            <a:r>
              <a:rPr lang="es-GT" dirty="0"/>
              <a:t>0 mm/hg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732677DB-2017-6B2B-3751-765E14A244D1}"/>
              </a:ext>
            </a:extLst>
          </p:cNvPr>
          <p:cNvSpPr/>
          <p:nvPr/>
        </p:nvSpPr>
        <p:spPr>
          <a:xfrm>
            <a:off x="484632" y="4594860"/>
            <a:ext cx="22037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dirty="0"/>
              <a:t>PULMONES PRESIÓN CAPILAR </a:t>
            </a:r>
          </a:p>
          <a:p>
            <a:pPr algn="ctr"/>
            <a:r>
              <a:rPr lang="es-GT" dirty="0"/>
              <a:t>7mm/hg</a:t>
            </a:r>
          </a:p>
        </p:txBody>
      </p:sp>
    </p:spTree>
    <p:extLst>
      <p:ext uri="{BB962C8B-B14F-4D97-AF65-F5344CB8AC3E}">
        <p14:creationId xmlns:p14="http://schemas.microsoft.com/office/powerpoint/2010/main" val="91589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69AC36-26BF-1141-1EA5-AA693675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GT" sz="3700">
                <a:solidFill>
                  <a:srgbClr val="FFFFFF"/>
                </a:solidFill>
              </a:rPr>
              <a:t>PRINCIPIOS BÁSICOS DE LA FUNCIÓN CIRCULATORIA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942AF-A76B-E64C-B6E1-183075719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GT" dirty="0"/>
              <a:t>AUNQUE LA FUNCIÓN CIRCULATORIA ES SUMAMENTE COMPLEJA, EXISTEN PRINCIPIOS BÁSICOS QUE SON MUY IMPORTANTES, SON TRES</a:t>
            </a:r>
          </a:p>
        </p:txBody>
      </p:sp>
    </p:spTree>
    <p:extLst>
      <p:ext uri="{BB962C8B-B14F-4D97-AF65-F5344CB8AC3E}">
        <p14:creationId xmlns:p14="http://schemas.microsoft.com/office/powerpoint/2010/main" val="24230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1125C57-85FE-BEDD-450E-DFFA6CCF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s-GT" sz="5400"/>
              <a:t>PRINCIPIOS BÁSICOS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BB0C023-FA64-2EB6-0E65-C413110E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GT" sz="2200"/>
              <a:t>EL FLUJO SANGUÍNEO EN LA MAYORÍA DE LOS TEJIDOS ESTÁ CONTROLADO SEGÚN LA NECESIDAD TISULAR.</a:t>
            </a:r>
          </a:p>
          <a:p>
            <a:pPr marL="0" indent="0">
              <a:buNone/>
            </a:pPr>
            <a:endParaRPr lang="es-GT" sz="220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23D31E-B009-D3B7-68F0-A55DF748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36" y="1123950"/>
            <a:ext cx="8072508" cy="46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8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 análisis digital financiero abstracto">
            <a:extLst>
              <a:ext uri="{FF2B5EF4-FFF2-40B4-BE49-F238E27FC236}">
                <a16:creationId xmlns:a16="http://schemas.microsoft.com/office/drawing/2014/main" id="{5320ADA1-3A34-49F1-909B-4BBBD5D77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57" b="9621"/>
          <a:stretch/>
        </p:blipFill>
        <p:spPr>
          <a:xfrm>
            <a:off x="4267201" y="10"/>
            <a:ext cx="7924800" cy="33832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DDFE4D2-D15E-54E7-C14D-0A5723475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1" r="2" b="5807"/>
          <a:stretch/>
        </p:blipFill>
        <p:spPr>
          <a:xfrm>
            <a:off x="4650916" y="3474720"/>
            <a:ext cx="7555832" cy="3383280"/>
          </a:xfrm>
          <a:prstGeom prst="rect">
            <a:avLst/>
          </a:pr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4272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835814-5F3E-B6A2-81BA-43286643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09600"/>
            <a:ext cx="3992700" cy="3877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EL GASTO CARDÍACO ES LA SUMA DE TODOS LOS FLUJOS LOCALES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E4133C-7A71-87BB-F58F-CE6F2D1A7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4638782"/>
            <a:ext cx="4007449" cy="206681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CUANDO EL FLUJO LLEGA AL CORAZÓN DERECHO, SE LE LLAMA: </a:t>
            </a: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RETORNO VENOSO</a:t>
            </a:r>
          </a:p>
          <a:p>
            <a:r>
              <a:rPr lang="en-US" b="1" dirty="0">
                <a:solidFill>
                  <a:schemeClr val="tx1"/>
                </a:solidFill>
              </a:rPr>
              <a:t>A MAYOR DISTENCIÓN MAYOR CONTRACCIÓN</a:t>
            </a:r>
          </a:p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MECANISMO DE FRANK-STARLING</a:t>
            </a:r>
          </a:p>
        </p:txBody>
      </p:sp>
    </p:spTree>
    <p:extLst>
      <p:ext uri="{BB962C8B-B14F-4D97-AF65-F5344CB8AC3E}">
        <p14:creationId xmlns:p14="http://schemas.microsoft.com/office/powerpoint/2010/main" val="97763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ED12B3-0E1E-F1D6-F4F0-54278B05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3. LA REGULACIÓN DE LA P/A ES GENERALMENTE INDEPENDIENTE DEL CONTROL DEL FLUJO SANGUÍNEO LOCAL O DEL CONTROL DEL GASTO CARDÍACO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2D17E4-0872-2E14-B39D-68F448A7E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La PA, tiene mecanismos reguladores especiales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tx1"/>
                </a:solidFill>
              </a:rPr>
              <a:t>reflejos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nerviosos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tx1"/>
                </a:solidFill>
              </a:rPr>
              <a:t>riñón</a:t>
            </a:r>
            <a:r>
              <a:rPr lang="en-US" dirty="0">
                <a:solidFill>
                  <a:schemeClr val="tx1"/>
                </a:solidFill>
              </a:rPr>
              <a:t> con </a:t>
            </a:r>
            <a:r>
              <a:rPr lang="en-US">
                <a:solidFill>
                  <a:schemeClr val="tx1"/>
                </a:solidFill>
              </a:rPr>
              <a:t>el</a:t>
            </a:r>
            <a:r>
              <a:rPr lang="en-US" dirty="0">
                <a:solidFill>
                  <a:schemeClr val="tx1"/>
                </a:solidFill>
              </a:rPr>
              <a:t> Sistema </a:t>
            </a:r>
            <a:r>
              <a:rPr lang="en-US">
                <a:solidFill>
                  <a:schemeClr val="tx1"/>
                </a:solidFill>
              </a:rPr>
              <a:t>renina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angiotensina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60D59E-2CE7-BC9C-6077-F01A2D60D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9" r="2613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18E197-55B0-2EF6-27AB-0BFD52CF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GT" sz="5400"/>
              <a:t>TEMAS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F29EE537-C720-A183-F3C2-2BEB78B1D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s-GT" sz="2200"/>
              <a:t>GENERALIDADES</a:t>
            </a:r>
          </a:p>
          <a:p>
            <a:r>
              <a:rPr lang="es-GT" sz="2200"/>
              <a:t>PRINCIPIOS BÁSICOS</a:t>
            </a:r>
          </a:p>
          <a:p>
            <a:r>
              <a:rPr lang="es-GT" sz="2200"/>
              <a:t>INTERRELACIONES PRESIÓN/FLUJO/RESISTENCIA</a:t>
            </a:r>
          </a:p>
          <a:p>
            <a:r>
              <a:rPr lang="es-GT" sz="2200"/>
              <a:t>FLUJO SANGUÍNEO</a:t>
            </a:r>
          </a:p>
          <a:p>
            <a:r>
              <a:rPr lang="es-GT" sz="2200"/>
              <a:t>RESISTENCIA</a:t>
            </a:r>
          </a:p>
          <a:p>
            <a:r>
              <a:rPr lang="es-GT" sz="2200"/>
              <a:t>PRESIÓN SANGUÍNEA</a:t>
            </a:r>
          </a:p>
          <a:p>
            <a:r>
              <a:rPr lang="es-GT" sz="2200"/>
              <a:t>RESISTENCIA AL FLUJO SANGUÍNEO</a:t>
            </a:r>
          </a:p>
        </p:txBody>
      </p:sp>
    </p:spTree>
    <p:extLst>
      <p:ext uri="{BB962C8B-B14F-4D97-AF65-F5344CB8AC3E}">
        <p14:creationId xmlns:p14="http://schemas.microsoft.com/office/powerpoint/2010/main" val="1327417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0C882D-2F02-4E15-6A26-6E46C3F9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GT" sz="5400" dirty="0"/>
              <a:t>LO QUE OCURRE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EBC22C-CFB4-D89A-F664-34EC30A58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s-GT" dirty="0"/>
              <a:t>VASODILATACIÓN ----------MAYOR FLUJO SANGUÍNEA</a:t>
            </a:r>
          </a:p>
          <a:p>
            <a:r>
              <a:rPr lang="es-GT" dirty="0"/>
              <a:t>EL FLUJO PUEDE AUMENTAR DE 20 o 30 VECES</a:t>
            </a:r>
          </a:p>
          <a:p>
            <a:r>
              <a:rPr lang="es-GT" dirty="0"/>
              <a:t>LA MICROVASCULATURA DE CADA TEJIDO VIGILA CONSTANTEMENTE LAS NECESIDADES</a:t>
            </a:r>
          </a:p>
          <a:p>
            <a:r>
              <a:rPr lang="es-GT" dirty="0"/>
              <a:t>CO2 ES UN VASODILATADOR, A MAYOR DIÓXIDO DE CARBONO MAYOR DILATACIÓN VASODILATACIÓN LOCAL.</a:t>
            </a:r>
          </a:p>
        </p:txBody>
      </p:sp>
    </p:spTree>
    <p:extLst>
      <p:ext uri="{BB962C8B-B14F-4D97-AF65-F5344CB8AC3E}">
        <p14:creationId xmlns:p14="http://schemas.microsoft.com/office/powerpoint/2010/main" val="172990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154621A-1596-9A74-8491-2A8F76D7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GT" sz="3100">
                <a:solidFill>
                  <a:srgbClr val="FFFFFF"/>
                </a:solidFill>
              </a:rPr>
              <a:t>INTERRELACIONES ENTRE LA PRESIÓN, FLUJO Y RESISTENCIA</a:t>
            </a:r>
          </a:p>
        </p:txBody>
      </p:sp>
      <p:graphicFrame>
        <p:nvGraphicFramePr>
          <p:cNvPr id="7" name="Marcador de contenido 4">
            <a:extLst>
              <a:ext uri="{FF2B5EF4-FFF2-40B4-BE49-F238E27FC236}">
                <a16:creationId xmlns:a16="http://schemas.microsoft.com/office/drawing/2014/main" id="{29BE0211-0BD1-2CC3-2899-2391CF141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7346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8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74E39E-F494-2257-B60A-D3ADBCF6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38300"/>
            <a:ext cx="9809942" cy="271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13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D32190-1A17-4B97-17D5-997349C97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4801"/>
            <a:ext cx="11277600" cy="4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8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637698-800D-57D9-ED45-00D246FE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GT" sz="4100"/>
              <a:t>FLUJO SANGUÍNEO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2198D3-3C13-0F03-7AFB-C1BEC144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s-GT" sz="2400" dirty="0"/>
              <a:t>CANTIDAD DE SANGRE QUE ATRAVIESA UN PUNTO DADO DE LA CIRCULACIÓN, EN UN PERÍODO DETERMINADO</a:t>
            </a:r>
          </a:p>
          <a:p>
            <a:r>
              <a:rPr lang="es-GT" sz="2400" dirty="0"/>
              <a:t>FLUJO ADULTO EN REPOSO: </a:t>
            </a:r>
          </a:p>
          <a:p>
            <a:pPr marL="0" indent="0">
              <a:buNone/>
            </a:pPr>
            <a:r>
              <a:rPr lang="es-GT" sz="2400" dirty="0"/>
              <a:t>   5,000 ml/min.</a:t>
            </a:r>
          </a:p>
          <a:p>
            <a:r>
              <a:rPr lang="es-GT" sz="2400" dirty="0"/>
              <a:t>Igual al gasto cardíaco (cantidad de sangre que bombea el corazón en la aorta en cada minuto)</a:t>
            </a:r>
          </a:p>
          <a:p>
            <a:pPr marL="0" indent="0">
              <a:buNone/>
            </a:pP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1408393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1E268C-5DE0-D19F-97DD-CA4E7A28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GT" sz="5400"/>
              <a:t>TIPOS DE FLUJO</a:t>
            </a:r>
          </a:p>
        </p:txBody>
      </p:sp>
      <p:pic>
        <p:nvPicPr>
          <p:cNvPr id="5" name="Picture 4" descr="Explosión de una nube de polvo de partículas de color blanco y un fondo negro">
            <a:extLst>
              <a:ext uri="{FF2B5EF4-FFF2-40B4-BE49-F238E27FC236}">
                <a16:creationId xmlns:a16="http://schemas.microsoft.com/office/drawing/2014/main" id="{C47E8B37-F9A1-87B6-0205-8EE0857D2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3" r="3077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A1B50D-FD82-1917-B5E4-93ED64C6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s-GT" dirty="0"/>
              <a:t>FLUJO LAMINAR: Cuando el flujo viaja a través de un vaso largo y liso de forma equilibrada, el flujo se produce de forma aerodinámica, y cuando se produce el flujo laminar, la velocidad en el centro del vaso es bastante mayor que la velocidad cerca de los bordes exteriores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52970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89B23D-C654-5AA2-F419-B69FEC749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8" b="2530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02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C754B9-86C3-22CD-98F7-C49A821B5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63" y="457200"/>
            <a:ext cx="89714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8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ista aérea de los icebergs en la Antártida">
            <a:extLst>
              <a:ext uri="{FF2B5EF4-FFF2-40B4-BE49-F238E27FC236}">
                <a16:creationId xmlns:a16="http://schemas.microsoft.com/office/drawing/2014/main" id="{8B163A71-1884-57C1-095B-7C2BD806A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8" r="33660" b="-1"/>
          <a:stretch/>
        </p:blipFill>
        <p:spPr>
          <a:xfrm>
            <a:off x="7544661" y="323519"/>
            <a:ext cx="4323899" cy="6212748"/>
          </a:xfrm>
          <a:custGeom>
            <a:avLst/>
            <a:gdLst/>
            <a:ahLst/>
            <a:cxnLst/>
            <a:rect l="l" t="t" r="r" b="b"/>
            <a:pathLst>
              <a:path w="4323899" h="6212748">
                <a:moveTo>
                  <a:pt x="0" y="0"/>
                </a:move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close/>
              </a:path>
            </a:pathLst>
          </a:cu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51C89C42-AF83-451A-81EA-472844755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D0E01F-0EAF-B8DC-F01E-481059D28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359" y="1188637"/>
            <a:ext cx="5917521" cy="1597228"/>
          </a:xfrm>
        </p:spPr>
        <p:txBody>
          <a:bodyPr>
            <a:normAutofit/>
          </a:bodyPr>
          <a:lstStyle/>
          <a:p>
            <a:r>
              <a:rPr lang="es-GT" sz="5100"/>
              <a:t>FLUJO TURBULENTO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E64A42-BD6D-DC88-89E4-361FA55E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359" y="2998278"/>
            <a:ext cx="5917520" cy="2728198"/>
          </a:xfrm>
        </p:spPr>
        <p:txBody>
          <a:bodyPr anchor="t">
            <a:normAutofit/>
          </a:bodyPr>
          <a:lstStyle/>
          <a:p>
            <a:r>
              <a:rPr lang="es-GT" sz="2000"/>
              <a:t>Cuando la velocidad del flujo es demasiado grande, atraviesa con una obstrucción (resistencia), o atraviesa una superficie rugosa, el flujo puede ser desordenado y turbulento en lugar de aerodinámico</a:t>
            </a:r>
          </a:p>
          <a:p>
            <a:r>
              <a:rPr lang="es-GT" sz="2000"/>
              <a:t>El movimiento del flujo es transversal como longitudinal, formando espirales denominadas torbellino. Hay mayor resistencia que en el laminar.</a:t>
            </a:r>
          </a:p>
        </p:txBody>
      </p:sp>
    </p:spTree>
    <p:extLst>
      <p:ext uri="{BB962C8B-B14F-4D97-AF65-F5344CB8AC3E}">
        <p14:creationId xmlns:p14="http://schemas.microsoft.com/office/powerpoint/2010/main" val="3655237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0D6BF78-E3E5-1636-DB3B-70FC0E56D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63" y="457200"/>
            <a:ext cx="897147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0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FE8BF8-B087-F9B2-025E-DAC3214D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s-GT" sz="5400"/>
              <a:t>GENERALIDADES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DF11F64-A98C-9412-92D9-1C4100C75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96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D3B273-058E-BE19-03DC-E6485A3A2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 err="1"/>
              <a:t>Su</a:t>
            </a:r>
            <a:r>
              <a:rPr lang="en-US" sz="2200" dirty="0"/>
              <a:t> </a:t>
            </a:r>
            <a:r>
              <a:rPr lang="en-US" sz="2200" dirty="0" err="1"/>
              <a:t>función</a:t>
            </a:r>
            <a:r>
              <a:rPr lang="en-US" sz="2200" dirty="0"/>
              <a:t> es </a:t>
            </a:r>
            <a:r>
              <a:rPr lang="en-US" sz="2200" dirty="0" err="1"/>
              <a:t>trasnsportar</a:t>
            </a:r>
            <a:r>
              <a:rPr lang="en-US" sz="2200" dirty="0"/>
              <a:t> la </a:t>
            </a:r>
            <a:r>
              <a:rPr lang="en-US" sz="2200" dirty="0" err="1"/>
              <a:t>sangre</a:t>
            </a:r>
            <a:r>
              <a:rPr lang="en-US" sz="2200" dirty="0"/>
              <a:t> a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tejidos</a:t>
            </a:r>
            <a:endParaRPr lang="en-US" sz="2200" dirty="0"/>
          </a:p>
          <a:p>
            <a:r>
              <a:rPr lang="en-US" sz="2200" dirty="0" err="1"/>
              <a:t>Circulación</a:t>
            </a:r>
            <a:r>
              <a:rPr lang="en-US" sz="2200" dirty="0"/>
              <a:t> </a:t>
            </a:r>
            <a:r>
              <a:rPr lang="en-US" sz="2200" dirty="0" err="1"/>
              <a:t>menor</a:t>
            </a:r>
            <a:r>
              <a:rPr lang="en-US" sz="2200" dirty="0"/>
              <a:t> o </a:t>
            </a:r>
            <a:r>
              <a:rPr lang="en-US" sz="2200" dirty="0" err="1"/>
              <a:t>pulmonar</a:t>
            </a:r>
            <a:endParaRPr lang="en-US" sz="2200" dirty="0"/>
          </a:p>
          <a:p>
            <a:r>
              <a:rPr lang="en-US" sz="2200" dirty="0" err="1"/>
              <a:t>Circulación</a:t>
            </a:r>
            <a:r>
              <a:rPr lang="en-US" sz="2200" dirty="0"/>
              <a:t> mayor o </a:t>
            </a:r>
            <a:r>
              <a:rPr lang="en-US" sz="2200" dirty="0" err="1"/>
              <a:t>sistémica</a:t>
            </a:r>
            <a:endParaRPr lang="en-US" sz="2200" dirty="0"/>
          </a:p>
          <a:p>
            <a:r>
              <a:rPr lang="en-US" sz="2200" dirty="0"/>
              <a:t>Sistema </a:t>
            </a:r>
            <a:r>
              <a:rPr lang="en-US" sz="2200" dirty="0" err="1"/>
              <a:t>circulatorio</a:t>
            </a:r>
            <a:r>
              <a:rPr lang="en-US" sz="2200" dirty="0"/>
              <a:t> </a:t>
            </a:r>
            <a:r>
              <a:rPr lang="en-US" sz="2200" dirty="0" err="1"/>
              <a:t>formado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Arterias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Venas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Capilares</a:t>
            </a:r>
            <a:endParaRPr lang="es-GT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685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F4C253-1496-DBBC-3319-60E569E8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s-GT" sz="4000"/>
              <a:t>PARED DE LOS VASOS SANGUÍNEOS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822126-B5E7-72B0-6E65-62DDDDAD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es-GT" sz="2000" dirty="0"/>
              <a:t>ENDOTELIO, de células planas</a:t>
            </a:r>
          </a:p>
          <a:p>
            <a:r>
              <a:rPr lang="es-GT" sz="2000" dirty="0"/>
              <a:t>Capa subendotelial, tejido conjuntivo laxo, elastina</a:t>
            </a:r>
          </a:p>
          <a:p>
            <a:r>
              <a:rPr lang="es-GT" sz="2000" dirty="0"/>
              <a:t>Capa muscular</a:t>
            </a:r>
          </a:p>
          <a:p>
            <a:r>
              <a:rPr lang="es-GT" sz="2000" dirty="0"/>
              <a:t>Adventicia, tejido conjuntivo</a:t>
            </a:r>
          </a:p>
          <a:p>
            <a:endParaRPr lang="es-GT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63C25B-9DFB-B1DF-B92A-0E0420EB4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21" b="2490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56308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91C8BE-FCE8-D44B-8432-D65B652D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es-GT" sz="4000"/>
              <a:t>PRESIONES EN EL VASO SANGUÍNEO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EB468D-DDAA-0FD3-ECDC-C19443ED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6650"/>
            <a:ext cx="5181508" cy="3722438"/>
          </a:xfrm>
        </p:spPr>
        <p:txBody>
          <a:bodyPr>
            <a:normAutofit/>
          </a:bodyPr>
          <a:lstStyle/>
          <a:p>
            <a:r>
              <a:rPr lang="es-GT" sz="2000" dirty="0"/>
              <a:t>A través de la pared vascular se mide una diferencia de presión entre el interior y el exterior, denominada presión transmural.</a:t>
            </a:r>
          </a:p>
          <a:p>
            <a:r>
              <a:rPr lang="es-GT" sz="2000" dirty="0"/>
              <a:t>La presión interior se debe a la contracción cardíaca, así como la distensión elástica de la pared</a:t>
            </a:r>
          </a:p>
          <a:p>
            <a:r>
              <a:rPr lang="es-GT" sz="2000" dirty="0"/>
              <a:t>Presión exterior, presión hidrostática de los líquidos intersticiales, que debe ser casi 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956A9-9BEA-70C4-AF5E-10275A135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7" r="42587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36937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66716A-5672-7B05-99EE-8DDBC8E1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s-GT" sz="5400"/>
              <a:t>RESISTENCIA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5FE1A-AD0B-70F0-B093-1322C8A61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GT" sz="2000"/>
              <a:t>Es el impedimento al flujo sanguíneo en un vaso</a:t>
            </a:r>
          </a:p>
          <a:p>
            <a:r>
              <a:rPr lang="es-GT" sz="2000"/>
              <a:t>A mayor diámetro del vaso, menor resistencia</a:t>
            </a:r>
          </a:p>
          <a:p>
            <a:r>
              <a:rPr lang="es-GT" sz="2000"/>
              <a:t>Cambios pequeños en el diámetro de un vaso, cambian mucho la conductancia y provocan cambios enormes en su capacidad de conducir la sangre cuando el flujo es aerodinámico</a:t>
            </a:r>
          </a:p>
        </p:txBody>
      </p:sp>
      <p:pic>
        <p:nvPicPr>
          <p:cNvPr id="5" name="Picture 4" descr="Patrón creado por el delta de un río en vista cenital">
            <a:extLst>
              <a:ext uri="{FF2B5EF4-FFF2-40B4-BE49-F238E27FC236}">
                <a16:creationId xmlns:a16="http://schemas.microsoft.com/office/drawing/2014/main" id="{15D71C67-26E1-2EDB-3C0C-05A2E9AA3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3" r="150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9840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3D0C71-FC9A-1FFB-78D4-EFCBB19B6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1" r="879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82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BF395A-FE9D-C62F-E66F-4EA32E991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5" b="186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85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21FDA0B-F4A9-2DD6-1D18-5FC83717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LEY DE LA CUARTA POTENCIA</a:t>
            </a:r>
          </a:p>
        </p:txBody>
      </p:sp>
      <p:pic>
        <p:nvPicPr>
          <p:cNvPr id="4" name="Marcador de contenido 3" descr="Diagrama&#10;&#10;Descripción generada automáticamente">
            <a:extLst>
              <a:ext uri="{FF2B5EF4-FFF2-40B4-BE49-F238E27FC236}">
                <a16:creationId xmlns:a16="http://schemas.microsoft.com/office/drawing/2014/main" id="{CB58D925-C132-26BB-D43C-048A846EC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673176"/>
            <a:ext cx="6780700" cy="55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01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4E7A4E-804A-9B57-CB0B-C3CD8925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s-GT" sz="4000">
                <a:solidFill>
                  <a:srgbClr val="FFFFFF"/>
                </a:solidFill>
              </a:rPr>
              <a:t>RESISTENCIA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F7FC95-A434-86BF-57E4-A3533BDC7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s-GT" sz="3200" dirty="0"/>
              <a:t>Aproximadamente 2/3 de la resistencia sistémica al flujo se debe a la resistencia </a:t>
            </a:r>
            <a:r>
              <a:rPr lang="es-GT" sz="3200" dirty="0" err="1"/>
              <a:t>arteriolar</a:t>
            </a:r>
            <a:r>
              <a:rPr lang="es-GT" sz="3200" dirty="0"/>
              <a:t> en las pequeñas arteriolas.</a:t>
            </a:r>
          </a:p>
          <a:p>
            <a:r>
              <a:rPr lang="es-GT" sz="3200" dirty="0"/>
              <a:t>Los diámetros de las arteriolas pueden variar hasta 4 veces su tamaño normal y se puede ver que el flujo puede aumentar hasta 256 veces lo normal</a:t>
            </a:r>
          </a:p>
        </p:txBody>
      </p:sp>
    </p:spTree>
    <p:extLst>
      <p:ext uri="{BB962C8B-B14F-4D97-AF65-F5344CB8AC3E}">
        <p14:creationId xmlns:p14="http://schemas.microsoft.com/office/powerpoint/2010/main" val="1538012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99602-1186-6BEA-BB0F-FD6C0A52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s-GT" sz="4000">
                <a:solidFill>
                  <a:srgbClr val="FFFFFF"/>
                </a:solidFill>
              </a:rPr>
              <a:t>Ley de poiseuille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69E125-AD48-B6EF-EE66-A9C326DC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s-GT" dirty="0"/>
              <a:t>La sangre que toca la pared del vaso, apenas se mueve por la adherencia al endotelio.</a:t>
            </a:r>
          </a:p>
          <a:p>
            <a:r>
              <a:rPr lang="es-GT" dirty="0"/>
              <a:t>La sangre que está cerca de las paredes fluye lentamente, y la que está en el centro fluye rápidamente</a:t>
            </a:r>
          </a:p>
        </p:txBody>
      </p:sp>
    </p:spTree>
    <p:extLst>
      <p:ext uri="{BB962C8B-B14F-4D97-AF65-F5344CB8AC3E}">
        <p14:creationId xmlns:p14="http://schemas.microsoft.com/office/powerpoint/2010/main" val="1525645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4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209499-9FB8-7841-801A-D4E2F61E5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08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4186D1-A235-DE6B-515E-94978121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GT" sz="3700">
                <a:solidFill>
                  <a:srgbClr val="FFFFFF"/>
                </a:solidFill>
              </a:rPr>
              <a:t>Efecto del hematocrito y la viscosidad de la sangre, sobre la resistencia y flujo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A51D18-0C33-6E0B-2541-F5F1F5412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s-GT" sz="2400" dirty="0"/>
              <a:t>A mayor viscosidad, menor será el flujo sanguíneo, la viscosidad de la sangre es 3 veces mayor que la viscosidad del agua.</a:t>
            </a:r>
          </a:p>
          <a:p>
            <a:r>
              <a:rPr lang="es-GT" sz="2400" dirty="0"/>
              <a:t>¿Porqué, la sangre es tan viscosa?</a:t>
            </a:r>
          </a:p>
          <a:p>
            <a:r>
              <a:rPr lang="es-GT" sz="2400" dirty="0"/>
              <a:t>Gran número de eritrocitos o hematíes.</a:t>
            </a:r>
          </a:p>
          <a:p>
            <a:r>
              <a:rPr lang="es-GT" sz="2400" dirty="0"/>
              <a:t>Se mide con el hematocrito</a:t>
            </a:r>
          </a:p>
          <a:p>
            <a:r>
              <a:rPr lang="es-GT" sz="2400" dirty="0"/>
              <a:t>HEMATOCRITO: proporción de sangre compuesta por eritrocitos</a:t>
            </a:r>
          </a:p>
          <a:p>
            <a:r>
              <a:rPr lang="es-GT" sz="2400" dirty="0"/>
              <a:t>Hombres es de 42</a:t>
            </a:r>
          </a:p>
          <a:p>
            <a:r>
              <a:rPr lang="es-GT" sz="2400" dirty="0"/>
              <a:t>Mujeres es de 38</a:t>
            </a:r>
          </a:p>
          <a:p>
            <a:endParaRPr lang="es-GT" sz="2000" dirty="0"/>
          </a:p>
        </p:txBody>
      </p:sp>
    </p:spTree>
    <p:extLst>
      <p:ext uri="{BB962C8B-B14F-4D97-AF65-F5344CB8AC3E}">
        <p14:creationId xmlns:p14="http://schemas.microsoft.com/office/powerpoint/2010/main" val="20016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6F348F-40C0-69F6-FA1B-2D77DF16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41" b="7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21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ista en primer plano de plaquetas sanguíneas">
            <a:extLst>
              <a:ext uri="{FF2B5EF4-FFF2-40B4-BE49-F238E27FC236}">
                <a16:creationId xmlns:a16="http://schemas.microsoft.com/office/drawing/2014/main" id="{6952BCAD-2F1D-7F37-8627-545827891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BB4179-091D-80D5-18D8-0D594E99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HEMATOCRITO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73950-4059-E53B-277C-06DA9C2A1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A mayor hematocrito mayor viscosidad de la sangre</a:t>
            </a:r>
          </a:p>
        </p:txBody>
      </p:sp>
    </p:spTree>
    <p:extLst>
      <p:ext uri="{BB962C8B-B14F-4D97-AF65-F5344CB8AC3E}">
        <p14:creationId xmlns:p14="http://schemas.microsoft.com/office/powerpoint/2010/main" val="22951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13E2DA4-2A2F-1C1C-D168-B990FC0E9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041" y="457200"/>
            <a:ext cx="390791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44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D6A325-9E73-FBB6-723F-178DF994B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05" y="457200"/>
            <a:ext cx="74527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71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78515ECB-3896-4B89-74D3-5F8AA633E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775ECC-A686-5BA6-550C-6A82D734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GRACIAS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56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C8DB980-72CB-F78B-07DD-E5F1057B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452437"/>
            <a:ext cx="78676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4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431F26-3D1B-594A-C72E-A6110AD8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862"/>
            <a:ext cx="6052955" cy="4726276"/>
          </a:xfrm>
        </p:spPr>
        <p:txBody>
          <a:bodyPr>
            <a:normAutofit/>
          </a:bodyPr>
          <a:lstStyle/>
          <a:p>
            <a:pPr algn="r"/>
            <a:r>
              <a:rPr lang="es-GT" sz="8000">
                <a:ln w="22225">
                  <a:solidFill>
                    <a:srgbClr val="FFFFFF"/>
                  </a:solidFill>
                </a:ln>
                <a:noFill/>
              </a:rPr>
              <a:t>ARTERIAS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289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B81DF74-9D96-7768-5830-950035E28F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05785"/>
              </p:ext>
            </p:extLst>
          </p:nvPr>
        </p:nvGraphicFramePr>
        <p:xfrm>
          <a:off x="7534641" y="1065862"/>
          <a:ext cx="3860002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957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C437D93-A93D-4FA4-FAEB-8FA84C4A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ARTERIAS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692EEFF1-9723-14BF-0493-E447A9817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ARTERIAS: </a:t>
            </a:r>
            <a:r>
              <a:rPr lang="en-US" sz="2200" dirty="0" err="1"/>
              <a:t>Transportan</a:t>
            </a:r>
            <a:r>
              <a:rPr lang="en-US" sz="2200" dirty="0"/>
              <a:t> la </a:t>
            </a:r>
            <a:r>
              <a:rPr lang="en-US" sz="2200" dirty="0" err="1"/>
              <a:t>sangre</a:t>
            </a:r>
            <a:r>
              <a:rPr lang="en-US" sz="2200" dirty="0"/>
              <a:t> a </a:t>
            </a:r>
            <a:r>
              <a:rPr lang="en-US" sz="2200" dirty="0" err="1"/>
              <a:t>alta</a:t>
            </a:r>
            <a:r>
              <a:rPr lang="en-US" sz="2200" dirty="0"/>
              <a:t> </a:t>
            </a:r>
            <a:r>
              <a:rPr lang="en-US" sz="2200" dirty="0" err="1"/>
              <a:t>presión</a:t>
            </a:r>
            <a:endParaRPr lang="en-US" sz="2200" dirty="0"/>
          </a:p>
          <a:p>
            <a:r>
              <a:rPr lang="en-US" sz="2200" dirty="0"/>
              <a:t>ARTERIAS MUSCULARES: </a:t>
            </a:r>
            <a:r>
              <a:rPr lang="en-US" sz="2200" dirty="0" err="1"/>
              <a:t>Distribuyen</a:t>
            </a:r>
            <a:r>
              <a:rPr lang="en-US" sz="2200" dirty="0"/>
              <a:t> la </a:t>
            </a:r>
            <a:r>
              <a:rPr lang="en-US" sz="2200" dirty="0" err="1"/>
              <a:t>sangre</a:t>
            </a:r>
            <a:r>
              <a:rPr lang="en-US" sz="2200" dirty="0"/>
              <a:t> a </a:t>
            </a:r>
            <a:r>
              <a:rPr lang="en-US" sz="2200" dirty="0" err="1"/>
              <a:t>diferentes</a:t>
            </a:r>
            <a:r>
              <a:rPr lang="en-US" sz="2200" dirty="0"/>
              <a:t> </a:t>
            </a:r>
            <a:r>
              <a:rPr lang="en-US" sz="2200" dirty="0" err="1"/>
              <a:t>sectores</a:t>
            </a:r>
            <a:endParaRPr lang="en-US" sz="2200" dirty="0"/>
          </a:p>
          <a:p>
            <a:r>
              <a:rPr lang="en-US" sz="2200" dirty="0"/>
              <a:t>ARTERIOLAS: </a:t>
            </a:r>
            <a:r>
              <a:rPr lang="en-US" sz="2200" dirty="0" err="1"/>
              <a:t>Controlan</a:t>
            </a:r>
            <a:r>
              <a:rPr lang="en-US" sz="2200" dirty="0"/>
              <a:t> </a:t>
            </a:r>
            <a:r>
              <a:rPr lang="en-US" sz="2200" dirty="0" err="1"/>
              <a:t>el</a:t>
            </a:r>
            <a:r>
              <a:rPr lang="en-US" sz="2200" dirty="0"/>
              <a:t> </a:t>
            </a:r>
            <a:r>
              <a:rPr lang="en-US" sz="2200" dirty="0" err="1"/>
              <a:t>flujo</a:t>
            </a:r>
            <a:r>
              <a:rPr lang="en-US" sz="2200" dirty="0"/>
              <a:t> </a:t>
            </a:r>
            <a:r>
              <a:rPr lang="en-US" sz="2200" dirty="0" err="1"/>
              <a:t>sanguíneo</a:t>
            </a:r>
            <a:endParaRPr lang="en-US" sz="2200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7A6A2A91-D1BD-D41E-35A3-A2106BD05B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475" y="640080"/>
            <a:ext cx="526211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0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7F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508637-7FAF-8923-6692-C97AABECF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74918"/>
            <a:ext cx="10905066" cy="25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45928F-EF2A-D98F-BAA0-E0154142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73480"/>
            <a:ext cx="112776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2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C51C1A-A529-25A2-F58E-A325BCE2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24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899</Words>
  <Application>Microsoft Office PowerPoint</Application>
  <PresentationFormat>Panorámica</PresentationFormat>
  <Paragraphs>117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Tema de Office</vt:lpstr>
      <vt:lpstr>SISTEMA CARDIOVASCUJLAR</vt:lpstr>
      <vt:lpstr>TEMAS</vt:lpstr>
      <vt:lpstr>GENERALIDADES</vt:lpstr>
      <vt:lpstr>Presentación de PowerPoint</vt:lpstr>
      <vt:lpstr>ARTERIAS</vt:lpstr>
      <vt:lpstr>ARTERIAS</vt:lpstr>
      <vt:lpstr>Presentación de PowerPoint</vt:lpstr>
      <vt:lpstr>Presentación de PowerPoint</vt:lpstr>
      <vt:lpstr>Presentación de PowerPoint</vt:lpstr>
      <vt:lpstr>GENERALIDADES</vt:lpstr>
      <vt:lpstr>GENERALIDADES </vt:lpstr>
      <vt:lpstr>Presentación de PowerPoint</vt:lpstr>
      <vt:lpstr>Presentación de PowerPoint</vt:lpstr>
      <vt:lpstr>Presentación de PowerPoint</vt:lpstr>
      <vt:lpstr>Presentación de PowerPoint</vt:lpstr>
      <vt:lpstr>PRINCIPIOS BÁSICOS DE LA FUNCIÓN CIRCULATORIA</vt:lpstr>
      <vt:lpstr>PRINCIPIOS BÁSICOS</vt:lpstr>
      <vt:lpstr>2. EL GASTO CARDÍACO ES LA SUMA DE TODOS LOS FLUJOS LOCALES</vt:lpstr>
      <vt:lpstr>3. LA REGULACIÓN DE LA P/A ES GENERALMENTE INDEPENDIENTE DEL CONTROL DEL FLUJO SANGUÍNEO LOCAL O DEL CONTROL DEL GASTO CARDÍACO</vt:lpstr>
      <vt:lpstr>LO QUE OCURRE</vt:lpstr>
      <vt:lpstr>INTERRELACIONES ENTRE LA PRESIÓN, FLUJO Y RESISTENCIA</vt:lpstr>
      <vt:lpstr>Presentación de PowerPoint</vt:lpstr>
      <vt:lpstr>Presentación de PowerPoint</vt:lpstr>
      <vt:lpstr>FLUJO SANGUÍNEO</vt:lpstr>
      <vt:lpstr>TIPOS DE FLUJO</vt:lpstr>
      <vt:lpstr>Presentación de PowerPoint</vt:lpstr>
      <vt:lpstr>Presentación de PowerPoint</vt:lpstr>
      <vt:lpstr>FLUJO TURBULENTO</vt:lpstr>
      <vt:lpstr>Presentación de PowerPoint</vt:lpstr>
      <vt:lpstr>PARED DE LOS VASOS SANGUÍNEOS</vt:lpstr>
      <vt:lpstr>PRESIONES EN EL VASO SANGUÍNEO</vt:lpstr>
      <vt:lpstr>RESISTENCIA</vt:lpstr>
      <vt:lpstr>Presentación de PowerPoint</vt:lpstr>
      <vt:lpstr>Presentación de PowerPoint</vt:lpstr>
      <vt:lpstr>LEY DE LA CUARTA POTENCIA</vt:lpstr>
      <vt:lpstr>RESISTENCIA</vt:lpstr>
      <vt:lpstr>Ley de poiseuille</vt:lpstr>
      <vt:lpstr>Presentación de PowerPoint</vt:lpstr>
      <vt:lpstr>Efecto del hematocrito y la viscosidad de la sangre, sobre la resistencia y flujo</vt:lpstr>
      <vt:lpstr>HEMATOCRITO</vt:lpstr>
      <vt:lpstr>Presentación de PowerPoint</vt:lpstr>
      <vt:lpstr>Presentación de PowerPoint</vt:lpstr>
      <vt:lpstr>GRACIAS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CARDIOVASCUJLAR</dc:title>
  <dc:creator>César Morataya</dc:creator>
  <cp:lastModifiedBy>Cesar Morataya</cp:lastModifiedBy>
  <cp:revision>3</cp:revision>
  <dcterms:created xsi:type="dcterms:W3CDTF">2023-06-26T17:42:00Z</dcterms:created>
  <dcterms:modified xsi:type="dcterms:W3CDTF">2023-07-01T01:08:57Z</dcterms:modified>
</cp:coreProperties>
</file>