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2" r:id="rId17"/>
    <p:sldId id="274" r:id="rId18"/>
    <p:sldId id="275" r:id="rId19"/>
    <p:sldId id="276" r:id="rId20"/>
    <p:sldId id="277" r:id="rId21"/>
    <p:sldId id="273" r:id="rId22"/>
    <p:sldId id="270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</p:sldIdLst>
  <p:sldSz cx="12192000" cy="6858000"/>
  <p:notesSz cx="6858000" cy="9144000"/>
  <p:defaultTextStyle>
    <a:defPPr>
      <a:defRPr lang="es-G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26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A69C8BC-06ED-4BE4-ABD4-80528315CF36}" type="doc">
      <dgm:prSet loTypeId="urn:microsoft.com/office/officeart/2005/8/layout/hierarchy1" loCatId="hierarchy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D25FA58C-E8AA-4E4C-BF32-12B925B3285F}">
      <dgm:prSet/>
      <dgm:spPr/>
      <dgm:t>
        <a:bodyPr/>
        <a:lstStyle/>
        <a:p>
          <a:r>
            <a:rPr lang="es-GT"/>
            <a:t>CIRCULACIÓN PERIFÉRICA TIENE 10,000 MILLONES DE CAPILARES</a:t>
          </a:r>
          <a:endParaRPr lang="en-US"/>
        </a:p>
      </dgm:t>
    </dgm:pt>
    <dgm:pt modelId="{85FB0A61-341B-460C-B030-D5978A4821E4}" type="parTrans" cxnId="{408C8CF0-238C-47B8-8A5C-5CD07900AA62}">
      <dgm:prSet/>
      <dgm:spPr/>
      <dgm:t>
        <a:bodyPr/>
        <a:lstStyle/>
        <a:p>
          <a:endParaRPr lang="en-US"/>
        </a:p>
      </dgm:t>
    </dgm:pt>
    <dgm:pt modelId="{89C6920C-BD72-41AF-A0A2-B36B21F9F345}" type="sibTrans" cxnId="{408C8CF0-238C-47B8-8A5C-5CD07900AA62}">
      <dgm:prSet/>
      <dgm:spPr/>
      <dgm:t>
        <a:bodyPr/>
        <a:lstStyle/>
        <a:p>
          <a:endParaRPr lang="en-US"/>
        </a:p>
      </dgm:t>
    </dgm:pt>
    <dgm:pt modelId="{3FB42ACC-7DBE-4B7A-9B68-B9D89A0946BE}">
      <dgm:prSet/>
      <dgm:spPr/>
      <dgm:t>
        <a:bodyPr/>
        <a:lstStyle/>
        <a:p>
          <a:r>
            <a:rPr lang="es-GT"/>
            <a:t>SUPERFICIE TOTAL DE 500 A 700 METROS CUADRADOS</a:t>
          </a:r>
          <a:endParaRPr lang="en-US"/>
        </a:p>
      </dgm:t>
    </dgm:pt>
    <dgm:pt modelId="{84A147EE-273B-44C8-9A94-FE041E9177D8}" type="parTrans" cxnId="{771A6921-0443-460E-93A0-BF6A23CD5140}">
      <dgm:prSet/>
      <dgm:spPr/>
      <dgm:t>
        <a:bodyPr/>
        <a:lstStyle/>
        <a:p>
          <a:endParaRPr lang="en-US"/>
        </a:p>
      </dgm:t>
    </dgm:pt>
    <dgm:pt modelId="{8DF4369A-30D2-47DB-9068-1BC02CF68B20}" type="sibTrans" cxnId="{771A6921-0443-460E-93A0-BF6A23CD5140}">
      <dgm:prSet/>
      <dgm:spPr/>
      <dgm:t>
        <a:bodyPr/>
        <a:lstStyle/>
        <a:p>
          <a:endParaRPr lang="en-US"/>
        </a:p>
      </dgm:t>
    </dgm:pt>
    <dgm:pt modelId="{C53E3E80-E1B4-426C-8F11-0B59130F6E15}" type="pres">
      <dgm:prSet presAssocID="{3A69C8BC-06ED-4BE4-ABD4-80528315CF36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CE2B3D5-28A0-4238-B1D3-44EF7290740F}" type="pres">
      <dgm:prSet presAssocID="{D25FA58C-E8AA-4E4C-BF32-12B925B3285F}" presName="hierRoot1" presStyleCnt="0"/>
      <dgm:spPr/>
    </dgm:pt>
    <dgm:pt modelId="{C49D7F9F-F1FE-47D6-BD49-B781E541C7DF}" type="pres">
      <dgm:prSet presAssocID="{D25FA58C-E8AA-4E4C-BF32-12B925B3285F}" presName="composite" presStyleCnt="0"/>
      <dgm:spPr/>
    </dgm:pt>
    <dgm:pt modelId="{985E0934-E13A-4774-9652-C4F21C0342C4}" type="pres">
      <dgm:prSet presAssocID="{D25FA58C-E8AA-4E4C-BF32-12B925B3285F}" presName="background" presStyleLbl="node0" presStyleIdx="0" presStyleCnt="2"/>
      <dgm:spPr/>
    </dgm:pt>
    <dgm:pt modelId="{0DAA701C-EF49-4FCE-A133-3E73A3333E10}" type="pres">
      <dgm:prSet presAssocID="{D25FA58C-E8AA-4E4C-BF32-12B925B3285F}" presName="text" presStyleLbl="fgAcc0" presStyleIdx="0" presStyleCnt="2">
        <dgm:presLayoutVars>
          <dgm:chPref val="3"/>
        </dgm:presLayoutVars>
      </dgm:prSet>
      <dgm:spPr/>
    </dgm:pt>
    <dgm:pt modelId="{91F48490-DB2A-4E9B-B6B0-1C6D550E884E}" type="pres">
      <dgm:prSet presAssocID="{D25FA58C-E8AA-4E4C-BF32-12B925B3285F}" presName="hierChild2" presStyleCnt="0"/>
      <dgm:spPr/>
    </dgm:pt>
    <dgm:pt modelId="{E579EAF1-09E3-4F2B-8062-2B3CFBD7948F}" type="pres">
      <dgm:prSet presAssocID="{3FB42ACC-7DBE-4B7A-9B68-B9D89A0946BE}" presName="hierRoot1" presStyleCnt="0"/>
      <dgm:spPr/>
    </dgm:pt>
    <dgm:pt modelId="{2186437E-534B-4012-80CD-BCFB864804BB}" type="pres">
      <dgm:prSet presAssocID="{3FB42ACC-7DBE-4B7A-9B68-B9D89A0946BE}" presName="composite" presStyleCnt="0"/>
      <dgm:spPr/>
    </dgm:pt>
    <dgm:pt modelId="{204C6493-414E-4501-AB2F-20D58A30306B}" type="pres">
      <dgm:prSet presAssocID="{3FB42ACC-7DBE-4B7A-9B68-B9D89A0946BE}" presName="background" presStyleLbl="node0" presStyleIdx="1" presStyleCnt="2"/>
      <dgm:spPr/>
    </dgm:pt>
    <dgm:pt modelId="{914456E9-C8AD-4D89-982F-B26A2136C670}" type="pres">
      <dgm:prSet presAssocID="{3FB42ACC-7DBE-4B7A-9B68-B9D89A0946BE}" presName="text" presStyleLbl="fgAcc0" presStyleIdx="1" presStyleCnt="2">
        <dgm:presLayoutVars>
          <dgm:chPref val="3"/>
        </dgm:presLayoutVars>
      </dgm:prSet>
      <dgm:spPr/>
    </dgm:pt>
    <dgm:pt modelId="{C6DADBDD-DB70-4D2C-B76E-F23F14457282}" type="pres">
      <dgm:prSet presAssocID="{3FB42ACC-7DBE-4B7A-9B68-B9D89A0946BE}" presName="hierChild2" presStyleCnt="0"/>
      <dgm:spPr/>
    </dgm:pt>
  </dgm:ptLst>
  <dgm:cxnLst>
    <dgm:cxn modelId="{771A6921-0443-460E-93A0-BF6A23CD5140}" srcId="{3A69C8BC-06ED-4BE4-ABD4-80528315CF36}" destId="{3FB42ACC-7DBE-4B7A-9B68-B9D89A0946BE}" srcOrd="1" destOrd="0" parTransId="{84A147EE-273B-44C8-9A94-FE041E9177D8}" sibTransId="{8DF4369A-30D2-47DB-9068-1BC02CF68B20}"/>
    <dgm:cxn modelId="{409D63CF-4F42-45A0-9E09-77898CAA1E6A}" type="presOf" srcId="{3A69C8BC-06ED-4BE4-ABD4-80528315CF36}" destId="{C53E3E80-E1B4-426C-8F11-0B59130F6E15}" srcOrd="0" destOrd="0" presId="urn:microsoft.com/office/officeart/2005/8/layout/hierarchy1"/>
    <dgm:cxn modelId="{2F9B63D7-97A4-473A-B10C-8E0D9CB55519}" type="presOf" srcId="{3FB42ACC-7DBE-4B7A-9B68-B9D89A0946BE}" destId="{914456E9-C8AD-4D89-982F-B26A2136C670}" srcOrd="0" destOrd="0" presId="urn:microsoft.com/office/officeart/2005/8/layout/hierarchy1"/>
    <dgm:cxn modelId="{909D4CE5-06E0-4CB7-8039-C99AB25155C4}" type="presOf" srcId="{D25FA58C-E8AA-4E4C-BF32-12B925B3285F}" destId="{0DAA701C-EF49-4FCE-A133-3E73A3333E10}" srcOrd="0" destOrd="0" presId="urn:microsoft.com/office/officeart/2005/8/layout/hierarchy1"/>
    <dgm:cxn modelId="{408C8CF0-238C-47B8-8A5C-5CD07900AA62}" srcId="{3A69C8BC-06ED-4BE4-ABD4-80528315CF36}" destId="{D25FA58C-E8AA-4E4C-BF32-12B925B3285F}" srcOrd="0" destOrd="0" parTransId="{85FB0A61-341B-460C-B030-D5978A4821E4}" sibTransId="{89C6920C-BD72-41AF-A0A2-B36B21F9F345}"/>
    <dgm:cxn modelId="{0D43F42B-B140-4325-905B-02307586564E}" type="presParOf" srcId="{C53E3E80-E1B4-426C-8F11-0B59130F6E15}" destId="{1CE2B3D5-28A0-4238-B1D3-44EF7290740F}" srcOrd="0" destOrd="0" presId="urn:microsoft.com/office/officeart/2005/8/layout/hierarchy1"/>
    <dgm:cxn modelId="{2D9B7C57-6280-434C-A1F5-81170A8DF7A7}" type="presParOf" srcId="{1CE2B3D5-28A0-4238-B1D3-44EF7290740F}" destId="{C49D7F9F-F1FE-47D6-BD49-B781E541C7DF}" srcOrd="0" destOrd="0" presId="urn:microsoft.com/office/officeart/2005/8/layout/hierarchy1"/>
    <dgm:cxn modelId="{7510173C-7165-4733-9E5A-F4247BFE8478}" type="presParOf" srcId="{C49D7F9F-F1FE-47D6-BD49-B781E541C7DF}" destId="{985E0934-E13A-4774-9652-C4F21C0342C4}" srcOrd="0" destOrd="0" presId="urn:microsoft.com/office/officeart/2005/8/layout/hierarchy1"/>
    <dgm:cxn modelId="{38B7042E-0685-41A6-8DC8-81067BFEE892}" type="presParOf" srcId="{C49D7F9F-F1FE-47D6-BD49-B781E541C7DF}" destId="{0DAA701C-EF49-4FCE-A133-3E73A3333E10}" srcOrd="1" destOrd="0" presId="urn:microsoft.com/office/officeart/2005/8/layout/hierarchy1"/>
    <dgm:cxn modelId="{6694F253-21C7-4D0E-AD67-F589081831C0}" type="presParOf" srcId="{1CE2B3D5-28A0-4238-B1D3-44EF7290740F}" destId="{91F48490-DB2A-4E9B-B6B0-1C6D550E884E}" srcOrd="1" destOrd="0" presId="urn:microsoft.com/office/officeart/2005/8/layout/hierarchy1"/>
    <dgm:cxn modelId="{DE0D97D4-65CA-4489-80E9-D678A4028E4F}" type="presParOf" srcId="{C53E3E80-E1B4-426C-8F11-0B59130F6E15}" destId="{E579EAF1-09E3-4F2B-8062-2B3CFBD7948F}" srcOrd="1" destOrd="0" presId="urn:microsoft.com/office/officeart/2005/8/layout/hierarchy1"/>
    <dgm:cxn modelId="{9F4C2E59-725C-43EE-BEB2-E5948DBA0823}" type="presParOf" srcId="{E579EAF1-09E3-4F2B-8062-2B3CFBD7948F}" destId="{2186437E-534B-4012-80CD-BCFB864804BB}" srcOrd="0" destOrd="0" presId="urn:microsoft.com/office/officeart/2005/8/layout/hierarchy1"/>
    <dgm:cxn modelId="{1BE5FFE8-3397-456B-863D-21F508008EF3}" type="presParOf" srcId="{2186437E-534B-4012-80CD-BCFB864804BB}" destId="{204C6493-414E-4501-AB2F-20D58A30306B}" srcOrd="0" destOrd="0" presId="urn:microsoft.com/office/officeart/2005/8/layout/hierarchy1"/>
    <dgm:cxn modelId="{B5AE15BB-9643-46C2-822A-11E6E9435090}" type="presParOf" srcId="{2186437E-534B-4012-80CD-BCFB864804BB}" destId="{914456E9-C8AD-4D89-982F-B26A2136C670}" srcOrd="1" destOrd="0" presId="urn:microsoft.com/office/officeart/2005/8/layout/hierarchy1"/>
    <dgm:cxn modelId="{1EC63BE7-F8AC-4E52-985B-1B74A6CA40C5}" type="presParOf" srcId="{E579EAF1-09E3-4F2B-8062-2B3CFBD7948F}" destId="{C6DADBDD-DB70-4D2C-B76E-F23F14457282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5E0934-E13A-4774-9652-C4F21C0342C4}">
      <dsp:nvSpPr>
        <dsp:cNvPr id="0" name=""/>
        <dsp:cNvSpPr/>
      </dsp:nvSpPr>
      <dsp:spPr>
        <a:xfrm>
          <a:off x="1283" y="314546"/>
          <a:ext cx="4505585" cy="286104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AA701C-EF49-4FCE-A133-3E73A3333E10}">
      <dsp:nvSpPr>
        <dsp:cNvPr id="0" name=""/>
        <dsp:cNvSpPr/>
      </dsp:nvSpPr>
      <dsp:spPr>
        <a:xfrm>
          <a:off x="501904" y="790136"/>
          <a:ext cx="4505585" cy="2861046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GT" sz="4200" kern="1200"/>
            <a:t>CIRCULACIÓN PERIFÉRICA TIENE 10,000 MILLONES DE CAPILARES</a:t>
          </a:r>
          <a:endParaRPr lang="en-US" sz="4200" kern="1200"/>
        </a:p>
      </dsp:txBody>
      <dsp:txXfrm>
        <a:off x="585701" y="873933"/>
        <a:ext cx="4337991" cy="2693452"/>
      </dsp:txXfrm>
    </dsp:sp>
    <dsp:sp modelId="{204C6493-414E-4501-AB2F-20D58A30306B}">
      <dsp:nvSpPr>
        <dsp:cNvPr id="0" name=""/>
        <dsp:cNvSpPr/>
      </dsp:nvSpPr>
      <dsp:spPr>
        <a:xfrm>
          <a:off x="5508110" y="314546"/>
          <a:ext cx="4505585" cy="286104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4456E9-C8AD-4D89-982F-B26A2136C670}">
      <dsp:nvSpPr>
        <dsp:cNvPr id="0" name=""/>
        <dsp:cNvSpPr/>
      </dsp:nvSpPr>
      <dsp:spPr>
        <a:xfrm>
          <a:off x="6008730" y="790136"/>
          <a:ext cx="4505585" cy="2861046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GT" sz="4200" kern="1200"/>
            <a:t>SUPERFICIE TOTAL DE 500 A 700 METROS CUADRADOS</a:t>
          </a:r>
          <a:endParaRPr lang="en-US" sz="4200" kern="1200"/>
        </a:p>
      </dsp:txBody>
      <dsp:txXfrm>
        <a:off x="6092527" y="873933"/>
        <a:ext cx="4337991" cy="26934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35BC81-6052-7AA3-5A26-0FE7B2A267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A3DEF75-F114-DCA2-F203-4329B5B6CF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GT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AE66344-ECE0-4FBB-1A3E-33572EE0F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A9295-82AB-4721-A660-9F32C3AEE72C}" type="datetimeFigureOut">
              <a:rPr lang="es-GT" smtClean="0"/>
              <a:t>29/06/2023</a:t>
            </a:fld>
            <a:endParaRPr lang="es-GT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5FE4B9F-272A-C400-55AD-602408EB2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03A408C-FA26-98AC-F426-F952B3B10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FC015-7902-4322-B7EF-5996524F7E20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465060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F71283-7246-5A6B-9D22-6694CCD42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3EA5AB1-52AC-A251-FBA0-A6D1A82459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94A1E56-0B13-38C6-9713-0FA9B438C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A9295-82AB-4721-A660-9F32C3AEE72C}" type="datetimeFigureOut">
              <a:rPr lang="es-GT" smtClean="0"/>
              <a:t>29/06/2023</a:t>
            </a:fld>
            <a:endParaRPr lang="es-GT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C04AF19-B7F5-1C0C-5F82-18A5C9794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897C341-3147-7668-01F1-8F7F2B9E5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FC015-7902-4322-B7EF-5996524F7E20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4245623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90A4CFF-01E5-0DFB-3B74-E15DDBE4EC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2B87327-AB21-2775-9941-9ABBC1B468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758B761-0143-290F-C860-C82C715B9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A9295-82AB-4721-A660-9F32C3AEE72C}" type="datetimeFigureOut">
              <a:rPr lang="es-GT" smtClean="0"/>
              <a:t>29/06/2023</a:t>
            </a:fld>
            <a:endParaRPr lang="es-GT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29E6A8A-5FA8-B3D5-3440-F2CBCEB3D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A0BD9F6-2E37-EDA6-F281-5632545C6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FC015-7902-4322-B7EF-5996524F7E20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547702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015DCC-91A9-AF0B-F1D7-E737CC38B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21A3618-28AB-BACD-61A7-0D2B640444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67D94F8-019B-9354-E713-721BDC723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A9295-82AB-4721-A660-9F32C3AEE72C}" type="datetimeFigureOut">
              <a:rPr lang="es-GT" smtClean="0"/>
              <a:t>29/06/2023</a:t>
            </a:fld>
            <a:endParaRPr lang="es-GT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A920908-3C05-4247-F17A-10678C29C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FD42378-5369-EE7D-F3C0-D993B5C55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FC015-7902-4322-B7EF-5996524F7E20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79106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2FCAD0-D34F-06AB-A02D-EC4CD1A1E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537D035-6B47-40DC-BB46-68AA4BF1AE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D1264EB-BE1A-F5A9-31F9-F2638976C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A9295-82AB-4721-A660-9F32C3AEE72C}" type="datetimeFigureOut">
              <a:rPr lang="es-GT" smtClean="0"/>
              <a:t>29/06/2023</a:t>
            </a:fld>
            <a:endParaRPr lang="es-GT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AB63721-6545-2374-E5D6-8C0FE873B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C727856-D623-292D-907A-E5E4CF5BA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FC015-7902-4322-B7EF-5996524F7E20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918464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6F1941-89A7-58D6-5A97-E9EC13A18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B032B78-8628-D6FA-910C-28B1414431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0C00F05-CCE9-E842-92C5-484ED87C70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2562699-91AA-18D1-D842-1B0604BA6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A9295-82AB-4721-A660-9F32C3AEE72C}" type="datetimeFigureOut">
              <a:rPr lang="es-GT" smtClean="0"/>
              <a:t>29/06/2023</a:t>
            </a:fld>
            <a:endParaRPr lang="es-GT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3591EA3-9001-1811-844D-5EF30A008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55B39A3-B930-E990-35C0-4A36BFD9D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FC015-7902-4322-B7EF-5996524F7E20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850986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D0D4F7-2F87-7562-5330-88B24F3D2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7FCB719-BF3C-1818-C247-702525E6B4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669D201-D24D-C3E9-90D1-29A5DEC4E8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E5DA943-2DF8-9FA1-E554-DB33B9F533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5AD4933-635B-6C3F-C00F-E56161C96A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12DE08D-DA5F-FF1A-D80B-5C8D207F1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A9295-82AB-4721-A660-9F32C3AEE72C}" type="datetimeFigureOut">
              <a:rPr lang="es-GT" smtClean="0"/>
              <a:t>29/06/2023</a:t>
            </a:fld>
            <a:endParaRPr lang="es-GT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A603BE16-B479-F614-00C4-5B3578FCD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26D0144-473E-3F51-7952-802D5FB43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FC015-7902-4322-B7EF-5996524F7E20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732571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5BB61C-8CFF-65BB-7C13-52A745933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77563EB-7B0C-DEDF-A977-9D0D5E777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A9295-82AB-4721-A660-9F32C3AEE72C}" type="datetimeFigureOut">
              <a:rPr lang="es-GT" smtClean="0"/>
              <a:t>29/06/2023</a:t>
            </a:fld>
            <a:endParaRPr lang="es-GT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88C35BE-5466-A30B-415C-FA2714FDE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12D9541-11DB-D215-D011-C275F0888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FC015-7902-4322-B7EF-5996524F7E20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130121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624B9324-CF05-DC3E-74E2-1ABEC4F2D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A9295-82AB-4721-A660-9F32C3AEE72C}" type="datetimeFigureOut">
              <a:rPr lang="es-GT" smtClean="0"/>
              <a:t>29/06/2023</a:t>
            </a:fld>
            <a:endParaRPr lang="es-GT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5BED93B-B2BA-0F0D-6DFD-B058F936B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022FDAC-F530-02CC-870F-73100638C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FC015-7902-4322-B7EF-5996524F7E20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4017011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18099B-77CD-A35E-241E-E3AE7F8E0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223B2F7-E4C5-B101-177A-792CB54FF9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5DCFE5B-A2AD-61FF-C047-C4DDADA343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5DB8265-D9A1-8B37-C362-99D77F106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A9295-82AB-4721-A660-9F32C3AEE72C}" type="datetimeFigureOut">
              <a:rPr lang="es-GT" smtClean="0"/>
              <a:t>29/06/2023</a:t>
            </a:fld>
            <a:endParaRPr lang="es-GT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1116E81-22AB-D2F7-A1BF-3FF1502CB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FD0A0D1-E290-D8A7-5687-60C5AB6DD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FC015-7902-4322-B7EF-5996524F7E20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241814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FF6CBF-E720-39E9-718A-296E218E8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19A45BE8-557A-97FB-69B8-8B77AEE9F2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GT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79747C6-7218-1E92-C193-BC79AFD112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9E48FA4-AF0D-5349-9F48-BA038C580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A9295-82AB-4721-A660-9F32C3AEE72C}" type="datetimeFigureOut">
              <a:rPr lang="es-GT" smtClean="0"/>
              <a:t>29/06/2023</a:t>
            </a:fld>
            <a:endParaRPr lang="es-GT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4418E61-6F44-30F6-021E-29A29FC25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A051C52-0ABB-A8F2-2B3D-448732897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FC015-7902-4322-B7EF-5996524F7E20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650911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8654A9CB-D421-0F25-4014-B6DA106EC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C4F10C7-123D-88B9-5634-B8B18921CE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AC509BC-3E23-8208-E433-1F6FC20819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0A9295-82AB-4721-A660-9F32C3AEE72C}" type="datetimeFigureOut">
              <a:rPr lang="es-GT" smtClean="0"/>
              <a:t>29/06/2023</a:t>
            </a:fld>
            <a:endParaRPr lang="es-GT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1CC30DA-C8AF-ABF1-9C71-CD98FE65E4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GT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216A0B9-D768-C08B-5A0F-39FD884F9F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AFC015-7902-4322-B7EF-5996524F7E20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20178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G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3C2A62-E332-8D16-8C3D-0B5950D1EBB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GT" dirty="0"/>
              <a:t>MICROCIRCULACIÓN Y CAPILARES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58697EC-EBE1-F93A-2D26-1809B79A62C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GT" dirty="0"/>
              <a:t>Dr. César Morataya</a:t>
            </a:r>
          </a:p>
        </p:txBody>
      </p:sp>
    </p:spTree>
    <p:extLst>
      <p:ext uri="{BB962C8B-B14F-4D97-AF65-F5344CB8AC3E}">
        <p14:creationId xmlns:p14="http://schemas.microsoft.com/office/powerpoint/2010/main" val="26432353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8">
            <a:extLst>
              <a:ext uri="{FF2B5EF4-FFF2-40B4-BE49-F238E27FC236}">
                <a16:creationId xmlns:a16="http://schemas.microsoft.com/office/drawing/2014/main" id="{66E48AFA-8884-4F68-A44F-D2C1E8609C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9D653E2-D36A-3A7B-2F2B-3C72CA044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998018"/>
            <a:ext cx="3981854" cy="2216513"/>
          </a:xfrm>
        </p:spPr>
        <p:txBody>
          <a:bodyPr>
            <a:normAutofit/>
          </a:bodyPr>
          <a:lstStyle/>
          <a:p>
            <a:r>
              <a:rPr lang="es-GT"/>
              <a:t>ESTRUCTURA DE LA ARTERIOLA</a:t>
            </a:r>
            <a:endParaRPr lang="es-GT" dirty="0"/>
          </a:p>
        </p:txBody>
      </p:sp>
      <p:sp>
        <p:nvSpPr>
          <p:cNvPr id="14" name="Arc 10">
            <a:extLst>
              <a:ext uri="{FF2B5EF4-FFF2-40B4-BE49-F238E27FC236}">
                <a16:creationId xmlns:a16="http://schemas.microsoft.com/office/drawing/2014/main" id="{969D19A6-08CB-498C-93EC-3FFB021FC6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269068">
            <a:off x="8717845" y="3339275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D1D4029-2B0D-D24E-D618-F95EC9CB67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914" y="797038"/>
            <a:ext cx="10872172" cy="2772404"/>
          </a:xfrm>
          <a:custGeom>
            <a:avLst/>
            <a:gdLst/>
            <a:ahLst/>
            <a:cxnLst/>
            <a:rect l="l" t="t" r="r" b="b"/>
            <a:pathLst>
              <a:path w="10580201" h="2957472">
                <a:moveTo>
                  <a:pt x="88961" y="0"/>
                </a:moveTo>
                <a:lnTo>
                  <a:pt x="10491240" y="0"/>
                </a:lnTo>
                <a:cubicBezTo>
                  <a:pt x="10540372" y="0"/>
                  <a:pt x="10580201" y="39829"/>
                  <a:pt x="10580201" y="88961"/>
                </a:cubicBezTo>
                <a:lnTo>
                  <a:pt x="10580201" y="2868511"/>
                </a:lnTo>
                <a:cubicBezTo>
                  <a:pt x="10580201" y="2917643"/>
                  <a:pt x="10540372" y="2957472"/>
                  <a:pt x="10491240" y="2957472"/>
                </a:cubicBezTo>
                <a:lnTo>
                  <a:pt x="88961" y="2957472"/>
                </a:lnTo>
                <a:cubicBezTo>
                  <a:pt x="39829" y="2957472"/>
                  <a:pt x="0" y="2917643"/>
                  <a:pt x="0" y="2868511"/>
                </a:cubicBezTo>
                <a:lnTo>
                  <a:pt x="0" y="88961"/>
                </a:lnTo>
                <a:cubicBezTo>
                  <a:pt x="0" y="39829"/>
                  <a:pt x="39829" y="0"/>
                  <a:pt x="88961" y="0"/>
                </a:cubicBezTo>
                <a:close/>
              </a:path>
            </a:pathLst>
          </a:cu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D7A52A8-0409-F9DA-0E96-4FB912AE3F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0835" y="3998019"/>
            <a:ext cx="6382966" cy="2216512"/>
          </a:xfrm>
        </p:spPr>
        <p:txBody>
          <a:bodyPr>
            <a:normAutofit lnSpcReduction="10000"/>
          </a:bodyPr>
          <a:lstStyle/>
          <a:p>
            <a:r>
              <a:rPr lang="es-GT" dirty="0"/>
              <a:t>INTIMA: Endotelio y capa subendotelial</a:t>
            </a:r>
          </a:p>
          <a:p>
            <a:r>
              <a:rPr lang="es-GT" dirty="0"/>
              <a:t>MEDIA: Músculo liso</a:t>
            </a:r>
          </a:p>
          <a:p>
            <a:r>
              <a:rPr lang="es-GT" dirty="0"/>
              <a:t>ADVENTICIA: Tejido conjuntivo</a:t>
            </a:r>
          </a:p>
          <a:p>
            <a:r>
              <a:rPr lang="es-GT" dirty="0"/>
              <a:t>CONTROLAN EL FLUJO SANGUÍNEO LOCAL</a:t>
            </a:r>
          </a:p>
        </p:txBody>
      </p:sp>
    </p:spTree>
    <p:extLst>
      <p:ext uri="{BB962C8B-B14F-4D97-AF65-F5344CB8AC3E}">
        <p14:creationId xmlns:p14="http://schemas.microsoft.com/office/powerpoint/2010/main" val="26754257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861F62E-67E8-D7B6-8301-B262FDAF7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4296" y="329184"/>
            <a:ext cx="6894576" cy="1783080"/>
          </a:xfrm>
        </p:spPr>
        <p:txBody>
          <a:bodyPr anchor="b">
            <a:normAutofit/>
          </a:bodyPr>
          <a:lstStyle/>
          <a:p>
            <a:r>
              <a:rPr lang="es-GT" sz="5400" dirty="0"/>
              <a:t>ESTRUCTURA CAPILAR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07332E0-8A78-207F-455E-24292A9A2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3119"/>
          <a:stretch/>
        </p:blipFill>
        <p:spPr>
          <a:xfrm>
            <a:off x="20" y="1"/>
            <a:ext cx="4052522" cy="6858000"/>
          </a:xfrm>
          <a:custGeom>
            <a:avLst/>
            <a:gdLst/>
            <a:ahLst/>
            <a:cxnLst/>
            <a:rect l="l" t="t" r="r" b="b"/>
            <a:pathLst>
              <a:path w="4052542" h="6858000">
                <a:moveTo>
                  <a:pt x="0" y="0"/>
                </a:moveTo>
                <a:lnTo>
                  <a:pt x="4020923" y="0"/>
                </a:lnTo>
                <a:lnTo>
                  <a:pt x="4022656" y="14697"/>
                </a:lnTo>
                <a:cubicBezTo>
                  <a:pt x="4037606" y="98462"/>
                  <a:pt x="4035072" y="183369"/>
                  <a:pt x="4039126" y="267642"/>
                </a:cubicBezTo>
                <a:cubicBezTo>
                  <a:pt x="4043941" y="370699"/>
                  <a:pt x="4037860" y="474136"/>
                  <a:pt x="4035579" y="577446"/>
                </a:cubicBezTo>
                <a:cubicBezTo>
                  <a:pt x="4033805" y="665399"/>
                  <a:pt x="4025063" y="753226"/>
                  <a:pt x="4027724" y="841306"/>
                </a:cubicBezTo>
                <a:cubicBezTo>
                  <a:pt x="4027914" y="844352"/>
                  <a:pt x="4027914" y="847398"/>
                  <a:pt x="4027724" y="850444"/>
                </a:cubicBezTo>
                <a:cubicBezTo>
                  <a:pt x="4019615" y="947281"/>
                  <a:pt x="4019615" y="1044626"/>
                  <a:pt x="4027724" y="1141464"/>
                </a:cubicBezTo>
                <a:cubicBezTo>
                  <a:pt x="4030296" y="1181772"/>
                  <a:pt x="4029574" y="1222221"/>
                  <a:pt x="4025570" y="1262415"/>
                </a:cubicBezTo>
                <a:cubicBezTo>
                  <a:pt x="4021769" y="1313563"/>
                  <a:pt x="4009606" y="1365472"/>
                  <a:pt x="4018348" y="1416238"/>
                </a:cubicBezTo>
                <a:cubicBezTo>
                  <a:pt x="4024037" y="1458058"/>
                  <a:pt x="4027166" y="1500194"/>
                  <a:pt x="4027724" y="1542394"/>
                </a:cubicBezTo>
                <a:cubicBezTo>
                  <a:pt x="4032158" y="1636820"/>
                  <a:pt x="4027977" y="1731753"/>
                  <a:pt x="4026330" y="1826433"/>
                </a:cubicBezTo>
                <a:cubicBezTo>
                  <a:pt x="4024556" y="1936724"/>
                  <a:pt x="4027344" y="2047015"/>
                  <a:pt x="4018475" y="2157432"/>
                </a:cubicBezTo>
                <a:cubicBezTo>
                  <a:pt x="4013597" y="2246629"/>
                  <a:pt x="4013597" y="2336029"/>
                  <a:pt x="4018475" y="2425226"/>
                </a:cubicBezTo>
                <a:cubicBezTo>
                  <a:pt x="4020882" y="2506961"/>
                  <a:pt x="4033172" y="2587934"/>
                  <a:pt x="4031145" y="2670557"/>
                </a:cubicBezTo>
                <a:cubicBezTo>
                  <a:pt x="4028737" y="2766886"/>
                  <a:pt x="4017335" y="2862962"/>
                  <a:pt x="4020882" y="2959546"/>
                </a:cubicBezTo>
                <a:cubicBezTo>
                  <a:pt x="4022529" y="3005617"/>
                  <a:pt x="4022656" y="3051688"/>
                  <a:pt x="4023543" y="3097758"/>
                </a:cubicBezTo>
                <a:cubicBezTo>
                  <a:pt x="4024683" y="3153221"/>
                  <a:pt x="4034692" y="3208556"/>
                  <a:pt x="4029117" y="3263892"/>
                </a:cubicBezTo>
                <a:cubicBezTo>
                  <a:pt x="4019869" y="3356161"/>
                  <a:pt x="3995923" y="3446906"/>
                  <a:pt x="4010873" y="3541459"/>
                </a:cubicBezTo>
                <a:cubicBezTo>
                  <a:pt x="4019108" y="3593495"/>
                  <a:pt x="4028357" y="3645658"/>
                  <a:pt x="4033172" y="3698201"/>
                </a:cubicBezTo>
                <a:cubicBezTo>
                  <a:pt x="4037353" y="3745160"/>
                  <a:pt x="4047868" y="3792881"/>
                  <a:pt x="4039886" y="3839586"/>
                </a:cubicBezTo>
                <a:cubicBezTo>
                  <a:pt x="4033045" y="3879565"/>
                  <a:pt x="4036592" y="3919544"/>
                  <a:pt x="4031271" y="3959523"/>
                </a:cubicBezTo>
                <a:cubicBezTo>
                  <a:pt x="4024303" y="4011939"/>
                  <a:pt x="4020629" y="4065244"/>
                  <a:pt x="4015308" y="4118042"/>
                </a:cubicBezTo>
                <a:cubicBezTo>
                  <a:pt x="4010620" y="4165889"/>
                  <a:pt x="4006946" y="4213610"/>
                  <a:pt x="4019615" y="4258539"/>
                </a:cubicBezTo>
                <a:cubicBezTo>
                  <a:pt x="4050656" y="4371622"/>
                  <a:pt x="4033679" y="4484070"/>
                  <a:pt x="4022023" y="4596391"/>
                </a:cubicBezTo>
                <a:cubicBezTo>
                  <a:pt x="4016321" y="4650965"/>
                  <a:pt x="4007959" y="4708712"/>
                  <a:pt x="4020629" y="4758718"/>
                </a:cubicBezTo>
                <a:cubicBezTo>
                  <a:pt x="4043941" y="4847432"/>
                  <a:pt x="4025697" y="4931705"/>
                  <a:pt x="4015561" y="5016866"/>
                </a:cubicBezTo>
                <a:cubicBezTo>
                  <a:pt x="4003335" y="5100174"/>
                  <a:pt x="4005096" y="5184929"/>
                  <a:pt x="4020756" y="5267654"/>
                </a:cubicBezTo>
                <a:cubicBezTo>
                  <a:pt x="4033172" y="5326035"/>
                  <a:pt x="4033172" y="5385432"/>
                  <a:pt x="4034692" y="5444194"/>
                </a:cubicBezTo>
                <a:cubicBezTo>
                  <a:pt x="4035579" y="5481001"/>
                  <a:pt x="4022023" y="5518441"/>
                  <a:pt x="4013027" y="5555120"/>
                </a:cubicBezTo>
                <a:cubicBezTo>
                  <a:pt x="3996937" y="5621371"/>
                  <a:pt x="3991109" y="5688636"/>
                  <a:pt x="4013027" y="5753237"/>
                </a:cubicBezTo>
                <a:cubicBezTo>
                  <a:pt x="4043561" y="5842713"/>
                  <a:pt x="4061045" y="5932189"/>
                  <a:pt x="4048375" y="6026870"/>
                </a:cubicBezTo>
                <a:cubicBezTo>
                  <a:pt x="4041027" y="6085251"/>
                  <a:pt x="4039380" y="6144902"/>
                  <a:pt x="4028357" y="6202522"/>
                </a:cubicBezTo>
                <a:cubicBezTo>
                  <a:pt x="4010240" y="6298091"/>
                  <a:pt x="4016701" y="6393024"/>
                  <a:pt x="4031145" y="6487196"/>
                </a:cubicBezTo>
                <a:cubicBezTo>
                  <a:pt x="4041293" y="6565885"/>
                  <a:pt x="4042395" y="6645474"/>
                  <a:pt x="4034439" y="6724403"/>
                </a:cubicBezTo>
                <a:lnTo>
                  <a:pt x="402520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sketchy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AA8BD3E-3440-D0EA-359E-0448F567DC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6" y="2706624"/>
            <a:ext cx="6894576" cy="3483864"/>
          </a:xfrm>
        </p:spPr>
        <p:txBody>
          <a:bodyPr>
            <a:normAutofit/>
          </a:bodyPr>
          <a:lstStyle/>
          <a:p>
            <a:r>
              <a:rPr lang="es-GT" sz="2200" dirty="0"/>
              <a:t>POSEEN UN ENDOTELIO, DE CÉLULAS PLANAS</a:t>
            </a:r>
          </a:p>
          <a:p>
            <a:r>
              <a:rPr lang="es-GT" sz="2200" dirty="0"/>
              <a:t> LÁMINA BASAL</a:t>
            </a:r>
          </a:p>
          <a:p>
            <a:r>
              <a:rPr lang="es-GT" sz="2200" dirty="0"/>
              <a:t>PERICITOS</a:t>
            </a:r>
          </a:p>
          <a:p>
            <a:r>
              <a:rPr lang="es-GT" sz="2200" dirty="0"/>
              <a:t>DIÁMETRO DE 8 A 12 MICRAS</a:t>
            </a:r>
          </a:p>
          <a:p>
            <a:r>
              <a:rPr lang="es-GT" sz="2200" dirty="0"/>
              <a:t>CONTÍNUOS</a:t>
            </a:r>
          </a:p>
          <a:p>
            <a:r>
              <a:rPr lang="es-GT" sz="2200" dirty="0"/>
              <a:t>FENESTRADOS</a:t>
            </a:r>
          </a:p>
          <a:p>
            <a:r>
              <a:rPr lang="es-GT" sz="2200" dirty="0"/>
              <a:t>Los eritrocitos no pueden pasar al intersticio, ni la albúmina</a:t>
            </a:r>
          </a:p>
        </p:txBody>
      </p:sp>
    </p:spTree>
    <p:extLst>
      <p:ext uri="{BB962C8B-B14F-4D97-AF65-F5344CB8AC3E}">
        <p14:creationId xmlns:p14="http://schemas.microsoft.com/office/powerpoint/2010/main" val="29817587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8">
            <a:extLst>
              <a:ext uri="{FF2B5EF4-FFF2-40B4-BE49-F238E27FC236}">
                <a16:creationId xmlns:a16="http://schemas.microsoft.com/office/drawing/2014/main" id="{2596F992-698C-48C0-9D89-70DA4CE92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BFA8B6D-57AB-7FDC-8DC8-854A98FC9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984" y="4230093"/>
            <a:ext cx="4150581" cy="1800165"/>
          </a:xfrm>
        </p:spPr>
        <p:txBody>
          <a:bodyPr anchor="t">
            <a:normAutofit/>
          </a:bodyPr>
          <a:lstStyle/>
          <a:p>
            <a:pPr algn="r"/>
            <a:r>
              <a:rPr lang="es-GT" sz="4000"/>
              <a:t>TIPOS ESPECIALES DE CAPILARES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1623478-4B4A-5525-0C08-A7616EA75C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592" y="555669"/>
            <a:ext cx="11139778" cy="3258386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463DD2B-77A6-9B8F-0336-2712016DBC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6415" y="4230094"/>
            <a:ext cx="6235268" cy="1800164"/>
          </a:xfrm>
        </p:spPr>
        <p:txBody>
          <a:bodyPr anchor="t">
            <a:normAutofit/>
          </a:bodyPr>
          <a:lstStyle/>
          <a:p>
            <a:r>
              <a:rPr lang="es-GT" sz="1900"/>
              <a:t>EN EL CEREBRO SON CONTÍNUOS: permiten el paso de O2, CO2 y H2O</a:t>
            </a:r>
          </a:p>
          <a:p>
            <a:r>
              <a:rPr lang="es-GT" sz="1900"/>
              <a:t>HÍGADO FENESTRADO, CON GRANDES POROS.</a:t>
            </a:r>
          </a:p>
          <a:p>
            <a:r>
              <a:rPr lang="es-GT" sz="1900"/>
              <a:t>GASTROINTESTINALES: poros intermedios</a:t>
            </a:r>
          </a:p>
          <a:p>
            <a:r>
              <a:rPr lang="es-GT" sz="1900"/>
              <a:t>CAPILARES GLOMERULARES DEL RIÑÓN: Fenestraciones </a:t>
            </a:r>
          </a:p>
        </p:txBody>
      </p:sp>
      <p:sp>
        <p:nvSpPr>
          <p:cNvPr id="22" name="Rectangle 10">
            <a:extLst>
              <a:ext uri="{FF2B5EF4-FFF2-40B4-BE49-F238E27FC236}">
                <a16:creationId xmlns:a16="http://schemas.microsoft.com/office/drawing/2014/main" id="{E7BFF8DC-0AE7-4AD2-9B28-2E5F26D62C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6116"/>
            <a:ext cx="12191998" cy="46177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12">
            <a:extLst>
              <a:ext uri="{FF2B5EF4-FFF2-40B4-BE49-F238E27FC236}">
                <a16:creationId xmlns:a16="http://schemas.microsoft.com/office/drawing/2014/main" id="{7E0162AD-C6E5-4BF8-A453-76ADB36877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300" y="6406115"/>
            <a:ext cx="4076698" cy="464399"/>
          </a:xfrm>
          <a:prstGeom prst="rect">
            <a:avLst/>
          </a:prstGeom>
          <a:gradFill>
            <a:gsLst>
              <a:gs pos="19000">
                <a:srgbClr val="000000">
                  <a:alpha val="31000"/>
                </a:srgbClr>
              </a:gs>
              <a:gs pos="99000">
                <a:schemeClr val="accent1"/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6776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8">
            <a:extLst>
              <a:ext uri="{FF2B5EF4-FFF2-40B4-BE49-F238E27FC236}">
                <a16:creationId xmlns:a16="http://schemas.microsoft.com/office/drawing/2014/main" id="{058A14AF-9FB5-4CC7-BA35-E8E85D3E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A643975-5537-6D7A-37CD-AE33AED7A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</p:spPr>
        <p:txBody>
          <a:bodyPr anchor="b">
            <a:normAutofit/>
          </a:bodyPr>
          <a:lstStyle/>
          <a:p>
            <a:r>
              <a:rPr lang="es-GT" sz="4800"/>
              <a:t>FLUJO DE SANGRE EN LOS CAPILARES</a:t>
            </a:r>
          </a:p>
        </p:txBody>
      </p:sp>
      <p:sp>
        <p:nvSpPr>
          <p:cNvPr id="22" name="Rectangle 10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12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B5B73EE-CEF7-752D-DA0E-6DEF617E9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1" y="2599509"/>
            <a:ext cx="4530898" cy="3639450"/>
          </a:xfrm>
        </p:spPr>
        <p:txBody>
          <a:bodyPr anchor="ctr">
            <a:normAutofit/>
          </a:bodyPr>
          <a:lstStyle/>
          <a:p>
            <a:r>
              <a:rPr lang="es-GT" sz="2000"/>
              <a:t>METAARTERIOLAS CON CONTRACCIÓN INTERMITENTE</a:t>
            </a:r>
          </a:p>
          <a:p>
            <a:r>
              <a:rPr lang="es-GT" sz="2000"/>
              <a:t>EL FLUJO HACIA LOS CAPILARES ES INTERMITENTE</a:t>
            </a:r>
          </a:p>
          <a:p>
            <a:r>
              <a:rPr lang="es-GT" sz="2000"/>
              <a:t>VASOMOTILIDAD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816D230-C17E-3799-97BA-3E84A4FB62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1532" y="2829692"/>
            <a:ext cx="5150277" cy="3023370"/>
          </a:xfrm>
          <a:prstGeom prst="rect">
            <a:avLst/>
          </a:prstGeom>
        </p:spPr>
      </p:pic>
      <p:sp>
        <p:nvSpPr>
          <p:cNvPr id="24" name="Rectangle 14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9508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 Fill">
            <a:extLst>
              <a:ext uri="{FF2B5EF4-FFF2-40B4-BE49-F238E27FC236}">
                <a16:creationId xmlns:a16="http://schemas.microsoft.com/office/drawing/2014/main" id="{913AE63C-D5B4-45D1-ACFC-648CFFCF98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1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01C064A-E6E4-44D2-B345-2BB7514A7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88952" cy="6858000"/>
            <a:chOff x="651279" y="598259"/>
            <a:chExt cx="10889442" cy="5680742"/>
          </a:xfrm>
        </p:grpSpPr>
        <p:sp>
          <p:nvSpPr>
            <p:cNvPr id="12" name="Color">
              <a:extLst>
                <a:ext uri="{FF2B5EF4-FFF2-40B4-BE49-F238E27FC236}">
                  <a16:creationId xmlns:a16="http://schemas.microsoft.com/office/drawing/2014/main" id="{DB12EA1C-AD22-49E2-9660-D9CDC6B61C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Color">
              <a:extLst>
                <a:ext uri="{FF2B5EF4-FFF2-40B4-BE49-F238E27FC236}">
                  <a16:creationId xmlns:a16="http://schemas.microsoft.com/office/drawing/2014/main" id="{67CE115B-4A96-4B14-8520-5C5FC624E5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5" name="Color">
            <a:extLst>
              <a:ext uri="{FF2B5EF4-FFF2-40B4-BE49-F238E27FC236}">
                <a16:creationId xmlns:a16="http://schemas.microsoft.com/office/drawing/2014/main" id="{D1945E2A-ABF1-415C-B37A-BD0A5C1990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2804" y="598259"/>
            <a:ext cx="10889442" cy="5680742"/>
          </a:xfrm>
          <a:prstGeom prst="rect">
            <a:avLst/>
          </a:prstGeom>
          <a:solidFill>
            <a:srgbClr val="F6FC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D23A7C9-E6D1-6CD1-1EE4-1EB7118431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570" b="-2"/>
          <a:stretch/>
        </p:blipFill>
        <p:spPr>
          <a:xfrm>
            <a:off x="4747306" y="653615"/>
            <a:ext cx="6701945" cy="5540004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BCCEE623-F22A-4681-990C-036558C13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88952" cy="6858000"/>
            <a:chOff x="0" y="0"/>
            <a:chExt cx="12188952" cy="6858000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39928A56-DDFB-4B12-BB34-20833166BD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B3765F0-85F4-4EB3-93DA-59F421CD49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8E03A00-A562-4753-8BA0-93F8B05DE9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5F5D032-1BA8-410D-B68E-0DD5975821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8BA3FCDE-79E0-49F5-A381-232AB935DD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E27297F-31E8-46C6-8569-1FD12C6533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374C063-2A46-4D9F-A085-0FB2F194CC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9B86FA1B-B44E-E49F-3765-48C53932F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385" y="841249"/>
            <a:ext cx="3761709" cy="3018870"/>
          </a:xfrm>
        </p:spPr>
        <p:txBody>
          <a:bodyPr anchor="b">
            <a:normAutofit/>
          </a:bodyPr>
          <a:lstStyle/>
          <a:p>
            <a:r>
              <a:rPr lang="es-GT" sz="4100">
                <a:solidFill>
                  <a:schemeClr val="tx2"/>
                </a:solidFill>
              </a:rPr>
              <a:t>REGULACIÓN DE LA VASOMOTILIDAD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CF59F79-BB3B-9788-4D2D-798A1F1F9E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383" y="3952172"/>
            <a:ext cx="3761709" cy="2229172"/>
          </a:xfrm>
        </p:spPr>
        <p:txBody>
          <a:bodyPr anchor="t">
            <a:normAutofit/>
          </a:bodyPr>
          <a:lstStyle/>
          <a:p>
            <a:r>
              <a:rPr lang="es-GT" sz="1500">
                <a:solidFill>
                  <a:schemeClr val="tx2"/>
                </a:solidFill>
              </a:rPr>
              <a:t>A MENOR OXÍGENO, MAYORES PERÍODOS INTERMITENTES DE FLUJO SANGUÍNEO</a:t>
            </a:r>
          </a:p>
          <a:p>
            <a:r>
              <a:rPr lang="es-GT" sz="1500">
                <a:solidFill>
                  <a:schemeClr val="tx2"/>
                </a:solidFill>
              </a:rPr>
              <a:t>DURACIÓN DE CADA PERÍODO DE FLUJO ES MÁS PROLONGADA</a:t>
            </a:r>
          </a:p>
          <a:p>
            <a:endParaRPr lang="es-GT" sz="1500">
              <a:solidFill>
                <a:schemeClr val="tx2"/>
              </a:solidFill>
            </a:endParaRPr>
          </a:p>
          <a:p>
            <a:r>
              <a:rPr lang="es-GT" sz="1500">
                <a:solidFill>
                  <a:schemeClr val="tx2"/>
                </a:solidFill>
              </a:rPr>
              <a:t>MAYOR OXÍGENO Y NUTRIENTES A LA CÉLULA</a:t>
            </a:r>
          </a:p>
        </p:txBody>
      </p:sp>
    </p:spTree>
    <p:extLst>
      <p:ext uri="{BB962C8B-B14F-4D97-AF65-F5344CB8AC3E}">
        <p14:creationId xmlns:p14="http://schemas.microsoft.com/office/powerpoint/2010/main" val="32838983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131BAD53-4E89-4F62-BBB7-26359763E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2756DA2-40EB-4C6F-B962-5822FFB54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53438" cy="6858000"/>
          </a:xfrm>
          <a:custGeom>
            <a:avLst/>
            <a:gdLst>
              <a:gd name="connsiteX0" fmla="*/ 0 w 6096000"/>
              <a:gd name="connsiteY0" fmla="*/ 0 h 6858000"/>
              <a:gd name="connsiteX1" fmla="*/ 5567517 w 6096000"/>
              <a:gd name="connsiteY1" fmla="*/ 0 h 6858000"/>
              <a:gd name="connsiteX2" fmla="*/ 5566938 w 6096000"/>
              <a:gd name="connsiteY2" fmla="*/ 1705 h 6858000"/>
              <a:gd name="connsiteX3" fmla="*/ 5551594 w 6096000"/>
              <a:gd name="connsiteY3" fmla="*/ 17287 h 6858000"/>
              <a:gd name="connsiteX4" fmla="*/ 5545641 w 6096000"/>
              <a:gd name="connsiteY4" fmla="*/ 130336 h 6858000"/>
              <a:gd name="connsiteX5" fmla="*/ 5538289 w 6096000"/>
              <a:gd name="connsiteY5" fmla="*/ 187093 h 6858000"/>
              <a:gd name="connsiteX6" fmla="*/ 5545790 w 6096000"/>
              <a:gd name="connsiteY6" fmla="*/ 265704 h 6858000"/>
              <a:gd name="connsiteX7" fmla="*/ 5542313 w 6096000"/>
              <a:gd name="connsiteY7" fmla="*/ 354566 h 6858000"/>
              <a:gd name="connsiteX8" fmla="*/ 5524126 w 6096000"/>
              <a:gd name="connsiteY8" fmla="*/ 472000 h 6858000"/>
              <a:gd name="connsiteX9" fmla="*/ 5522170 w 6096000"/>
              <a:gd name="connsiteY9" fmla="*/ 473782 h 6858000"/>
              <a:gd name="connsiteX10" fmla="*/ 5521798 w 6096000"/>
              <a:gd name="connsiteY10" fmla="*/ 491380 h 6858000"/>
              <a:gd name="connsiteX11" fmla="*/ 5536419 w 6096000"/>
              <a:gd name="connsiteY11" fmla="*/ 531675 h 6858000"/>
              <a:gd name="connsiteX12" fmla="*/ 5533435 w 6096000"/>
              <a:gd name="connsiteY12" fmla="*/ 536015 h 6858000"/>
              <a:gd name="connsiteX13" fmla="*/ 5538088 w 6096000"/>
              <a:gd name="connsiteY13" fmla="*/ 572092 h 6858000"/>
              <a:gd name="connsiteX14" fmla="*/ 5536061 w 6096000"/>
              <a:gd name="connsiteY14" fmla="*/ 572511 h 6858000"/>
              <a:gd name="connsiteX15" fmla="*/ 5528218 w 6096000"/>
              <a:gd name="connsiteY15" fmla="*/ 582332 h 6858000"/>
              <a:gd name="connsiteX16" fmla="*/ 5518011 w 6096000"/>
              <a:gd name="connsiteY16" fmla="*/ 601285 h 6858000"/>
              <a:gd name="connsiteX17" fmla="*/ 5473174 w 6096000"/>
              <a:gd name="connsiteY17" fmla="*/ 681608 h 6858000"/>
              <a:gd name="connsiteX18" fmla="*/ 5472963 w 6096000"/>
              <a:gd name="connsiteY18" fmla="*/ 689151 h 6858000"/>
              <a:gd name="connsiteX19" fmla="*/ 5472485 w 6096000"/>
              <a:gd name="connsiteY19" fmla="*/ 689289 h 6858000"/>
              <a:gd name="connsiteX20" fmla="*/ 5471326 w 6096000"/>
              <a:gd name="connsiteY20" fmla="*/ 697222 h 6858000"/>
              <a:gd name="connsiteX21" fmla="*/ 5472164 w 6096000"/>
              <a:gd name="connsiteY21" fmla="*/ 717531 h 6858000"/>
              <a:gd name="connsiteX22" fmla="*/ 5468891 w 6096000"/>
              <a:gd name="connsiteY22" fmla="*/ 722494 h 6858000"/>
              <a:gd name="connsiteX23" fmla="*/ 5463081 w 6096000"/>
              <a:gd name="connsiteY23" fmla="*/ 724368 h 6858000"/>
              <a:gd name="connsiteX24" fmla="*/ 5446981 w 6096000"/>
              <a:gd name="connsiteY24" fmla="*/ 752692 h 6858000"/>
              <a:gd name="connsiteX25" fmla="*/ 5417190 w 6096000"/>
              <a:gd name="connsiteY25" fmla="*/ 816346 h 6858000"/>
              <a:gd name="connsiteX26" fmla="*/ 5388958 w 6096000"/>
              <a:gd name="connsiteY26" fmla="*/ 889417 h 6858000"/>
              <a:gd name="connsiteX27" fmla="*/ 5307044 w 6096000"/>
              <a:gd name="connsiteY27" fmla="*/ 1063288 h 6858000"/>
              <a:gd name="connsiteX28" fmla="*/ 5303837 w 6096000"/>
              <a:gd name="connsiteY28" fmla="*/ 1157176 h 6858000"/>
              <a:gd name="connsiteX29" fmla="*/ 5286494 w 6096000"/>
              <a:gd name="connsiteY29" fmla="*/ 1210776 h 6858000"/>
              <a:gd name="connsiteX30" fmla="*/ 5282463 w 6096000"/>
              <a:gd name="connsiteY30" fmla="*/ 1301993 h 6858000"/>
              <a:gd name="connsiteX31" fmla="*/ 5252235 w 6096000"/>
              <a:gd name="connsiteY31" fmla="*/ 1360879 h 6858000"/>
              <a:gd name="connsiteX32" fmla="*/ 5244497 w 6096000"/>
              <a:gd name="connsiteY32" fmla="*/ 1404045 h 6858000"/>
              <a:gd name="connsiteX33" fmla="*/ 5223823 w 6096000"/>
              <a:gd name="connsiteY33" fmla="*/ 1429568 h 6858000"/>
              <a:gd name="connsiteX34" fmla="*/ 5224851 w 6096000"/>
              <a:gd name="connsiteY34" fmla="*/ 1430305 h 6858000"/>
              <a:gd name="connsiteX35" fmla="*/ 5212394 w 6096000"/>
              <a:gd name="connsiteY35" fmla="*/ 1463304 h 6858000"/>
              <a:gd name="connsiteX36" fmla="*/ 5209958 w 6096000"/>
              <a:gd name="connsiteY36" fmla="*/ 1514846 h 6858000"/>
              <a:gd name="connsiteX37" fmla="*/ 5206417 w 6096000"/>
              <a:gd name="connsiteY37" fmla="*/ 1519731 h 6858000"/>
              <a:gd name="connsiteX38" fmla="*/ 5206640 w 6096000"/>
              <a:gd name="connsiteY38" fmla="*/ 1519929 h 6858000"/>
              <a:gd name="connsiteX39" fmla="*/ 5207632 w 6096000"/>
              <a:gd name="connsiteY39" fmla="*/ 1546022 h 6858000"/>
              <a:gd name="connsiteX40" fmla="*/ 5212030 w 6096000"/>
              <a:gd name="connsiteY40" fmla="*/ 1578752 h 6858000"/>
              <a:gd name="connsiteX41" fmla="*/ 5203533 w 6096000"/>
              <a:gd name="connsiteY41" fmla="*/ 1647555 h 6858000"/>
              <a:gd name="connsiteX42" fmla="*/ 5190877 w 6096000"/>
              <a:gd name="connsiteY42" fmla="*/ 1715685 h 6858000"/>
              <a:gd name="connsiteX43" fmla="*/ 5184235 w 6096000"/>
              <a:gd name="connsiteY43" fmla="*/ 1740358 h 6858000"/>
              <a:gd name="connsiteX44" fmla="*/ 5181475 w 6096000"/>
              <a:gd name="connsiteY44" fmla="*/ 1784314 h 6858000"/>
              <a:gd name="connsiteX45" fmla="*/ 5185845 w 6096000"/>
              <a:gd name="connsiteY45" fmla="*/ 1804434 h 6858000"/>
              <a:gd name="connsiteX46" fmla="*/ 5185068 w 6096000"/>
              <a:gd name="connsiteY46" fmla="*/ 1805316 h 6858000"/>
              <a:gd name="connsiteX47" fmla="*/ 5188593 w 6096000"/>
              <a:gd name="connsiteY47" fmla="*/ 1807109 h 6858000"/>
              <a:gd name="connsiteX48" fmla="*/ 5185920 w 6096000"/>
              <a:gd name="connsiteY48" fmla="*/ 1821003 h 6858000"/>
              <a:gd name="connsiteX49" fmla="*/ 5183543 w 6096000"/>
              <a:gd name="connsiteY49" fmla="*/ 1824832 h 6858000"/>
              <a:gd name="connsiteX50" fmla="*/ 5182235 w 6096000"/>
              <a:gd name="connsiteY50" fmla="*/ 1830429 h 6858000"/>
              <a:gd name="connsiteX51" fmla="*/ 5182525 w 6096000"/>
              <a:gd name="connsiteY51" fmla="*/ 1830569 h 6858000"/>
              <a:gd name="connsiteX52" fmla="*/ 5180663 w 6096000"/>
              <a:gd name="connsiteY52" fmla="*/ 1835810 h 6858000"/>
              <a:gd name="connsiteX53" fmla="*/ 5167452 w 6096000"/>
              <a:gd name="connsiteY53" fmla="*/ 1861483 h 6858000"/>
              <a:gd name="connsiteX54" fmla="*/ 5174266 w 6096000"/>
              <a:gd name="connsiteY54" fmla="*/ 1892417 h 6858000"/>
              <a:gd name="connsiteX55" fmla="*/ 5189262 w 6096000"/>
              <a:gd name="connsiteY55" fmla="*/ 1895114 h 6858000"/>
              <a:gd name="connsiteX56" fmla="*/ 5187100 w 6096000"/>
              <a:gd name="connsiteY56" fmla="*/ 1899379 h 6858000"/>
              <a:gd name="connsiteX57" fmla="*/ 5180471 w 6096000"/>
              <a:gd name="connsiteY57" fmla="*/ 1907867 h 6858000"/>
              <a:gd name="connsiteX58" fmla="*/ 5181361 w 6096000"/>
              <a:gd name="connsiteY58" fmla="*/ 1910265 h 6858000"/>
              <a:gd name="connsiteX59" fmla="*/ 5178268 w 6096000"/>
              <a:gd name="connsiteY59" fmla="*/ 1935584 h 6858000"/>
              <a:gd name="connsiteX60" fmla="*/ 5183619 w 6096000"/>
              <a:gd name="connsiteY60" fmla="*/ 1942021 h 6858000"/>
              <a:gd name="connsiteX61" fmla="*/ 5184480 w 6096000"/>
              <a:gd name="connsiteY61" fmla="*/ 1945112 h 6858000"/>
              <a:gd name="connsiteX62" fmla="*/ 5172776 w 6096000"/>
              <a:gd name="connsiteY62" fmla="*/ 1961162 h 6858000"/>
              <a:gd name="connsiteX63" fmla="*/ 5168513 w 6096000"/>
              <a:gd name="connsiteY63" fmla="*/ 1969445 h 6858000"/>
              <a:gd name="connsiteX64" fmla="*/ 5126597 w 6096000"/>
              <a:gd name="connsiteY64" fmla="*/ 2024270 h 6858000"/>
              <a:gd name="connsiteX65" fmla="*/ 5119528 w 6096000"/>
              <a:gd name="connsiteY65" fmla="*/ 2107942 h 6858000"/>
              <a:gd name="connsiteX66" fmla="*/ 5110356 w 6096000"/>
              <a:gd name="connsiteY66" fmla="*/ 2193455 h 6858000"/>
              <a:gd name="connsiteX67" fmla="*/ 5104992 w 6096000"/>
              <a:gd name="connsiteY67" fmla="*/ 2260088 h 6858000"/>
              <a:gd name="connsiteX68" fmla="*/ 5059439 w 6096000"/>
              <a:gd name="connsiteY68" fmla="*/ 2335735 h 6858000"/>
              <a:gd name="connsiteX69" fmla="*/ 5022061 w 6096000"/>
              <a:gd name="connsiteY69" fmla="*/ 2408995 h 6858000"/>
              <a:gd name="connsiteX70" fmla="*/ 5022253 w 6096000"/>
              <a:gd name="connsiteY70" fmla="*/ 2445869 h 6858000"/>
              <a:gd name="connsiteX71" fmla="*/ 5011426 w 6096000"/>
              <a:gd name="connsiteY71" fmla="*/ 2496499 h 6858000"/>
              <a:gd name="connsiteX72" fmla="*/ 4994224 w 6096000"/>
              <a:gd name="connsiteY72" fmla="*/ 2549900 h 6858000"/>
              <a:gd name="connsiteX73" fmla="*/ 4995245 w 6096000"/>
              <a:gd name="connsiteY73" fmla="*/ 2596456 h 6858000"/>
              <a:gd name="connsiteX74" fmla="*/ 4988570 w 6096000"/>
              <a:gd name="connsiteY74" fmla="*/ 2606088 h 6858000"/>
              <a:gd name="connsiteX75" fmla="*/ 4988371 w 6096000"/>
              <a:gd name="connsiteY75" fmla="*/ 2635351 h 6858000"/>
              <a:gd name="connsiteX76" fmla="*/ 4983212 w 6096000"/>
              <a:gd name="connsiteY76" fmla="*/ 2665666 h 6858000"/>
              <a:gd name="connsiteX77" fmla="*/ 4968234 w 6096000"/>
              <a:gd name="connsiteY77" fmla="*/ 2715895 h 6858000"/>
              <a:gd name="connsiteX78" fmla="*/ 4975888 w 6096000"/>
              <a:gd name="connsiteY78" fmla="*/ 2725052 h 6858000"/>
              <a:gd name="connsiteX79" fmla="*/ 4980195 w 6096000"/>
              <a:gd name="connsiteY79" fmla="*/ 2726489 h 6858000"/>
              <a:gd name="connsiteX80" fmla="*/ 4976218 w 6096000"/>
              <a:gd name="connsiteY80" fmla="*/ 2740278 h 6858000"/>
              <a:gd name="connsiteX81" fmla="*/ 4980571 w 6096000"/>
              <a:gd name="connsiteY81" fmla="*/ 2751112 h 6858000"/>
              <a:gd name="connsiteX82" fmla="*/ 4973893 w 6096000"/>
              <a:gd name="connsiteY82" fmla="*/ 2760208 h 6858000"/>
              <a:gd name="connsiteX83" fmla="*/ 4979005 w 6096000"/>
              <a:gd name="connsiteY83" fmla="*/ 2790136 h 6858000"/>
              <a:gd name="connsiteX84" fmla="*/ 4986137 w 6096000"/>
              <a:gd name="connsiteY84" fmla="*/ 2804183 h 6858000"/>
              <a:gd name="connsiteX85" fmla="*/ 4986175 w 6096000"/>
              <a:gd name="connsiteY85" fmla="*/ 2825860 h 6858000"/>
              <a:gd name="connsiteX86" fmla="*/ 4993936 w 6096000"/>
              <a:gd name="connsiteY86" fmla="*/ 2911749 h 6858000"/>
              <a:gd name="connsiteX87" fmla="*/ 4992563 w 6096000"/>
              <a:gd name="connsiteY87" fmla="*/ 2977278 h 6858000"/>
              <a:gd name="connsiteX88" fmla="*/ 4980516 w 6096000"/>
              <a:gd name="connsiteY88" fmla="*/ 2991092 h 6858000"/>
              <a:gd name="connsiteX89" fmla="*/ 4992801 w 6096000"/>
              <a:gd name="connsiteY89" fmla="*/ 3020247 h 6858000"/>
              <a:gd name="connsiteX90" fmla="*/ 5014805 w 6096000"/>
              <a:gd name="connsiteY90" fmla="*/ 3065434 h 6858000"/>
              <a:gd name="connsiteX91" fmla="*/ 5002733 w 6096000"/>
              <a:gd name="connsiteY91" fmla="*/ 3103777 h 6858000"/>
              <a:gd name="connsiteX92" fmla="*/ 5002941 w 6096000"/>
              <a:gd name="connsiteY92" fmla="*/ 3151828 h 6858000"/>
              <a:gd name="connsiteX93" fmla="*/ 5002883 w 6096000"/>
              <a:gd name="connsiteY93" fmla="*/ 3180546 h 6858000"/>
              <a:gd name="connsiteX94" fmla="*/ 5016711 w 6096000"/>
              <a:gd name="connsiteY94" fmla="*/ 3258677 h 6858000"/>
              <a:gd name="connsiteX95" fmla="*/ 5017918 w 6096000"/>
              <a:gd name="connsiteY95" fmla="*/ 3262610 h 6858000"/>
              <a:gd name="connsiteX96" fmla="*/ 5011672 w 6096000"/>
              <a:gd name="connsiteY96" fmla="*/ 3277179 h 6858000"/>
              <a:gd name="connsiteX97" fmla="*/ 5009344 w 6096000"/>
              <a:gd name="connsiteY97" fmla="*/ 3278130 h 6858000"/>
              <a:gd name="connsiteX98" fmla="*/ 5026770 w 6096000"/>
              <a:gd name="connsiteY98" fmla="*/ 3325671 h 6858000"/>
              <a:gd name="connsiteX99" fmla="*/ 5024571 w 6096000"/>
              <a:gd name="connsiteY99" fmla="*/ 3332072 h 6858000"/>
              <a:gd name="connsiteX100" fmla="*/ 5041705 w 6096000"/>
              <a:gd name="connsiteY100" fmla="*/ 3362948 h 6858000"/>
              <a:gd name="connsiteX101" fmla="*/ 5047477 w 6096000"/>
              <a:gd name="connsiteY101" fmla="*/ 3378959 h 6858000"/>
              <a:gd name="connsiteX102" fmla="*/ 5060758 w 6096000"/>
              <a:gd name="connsiteY102" fmla="*/ 3407057 h 6858000"/>
              <a:gd name="connsiteX103" fmla="*/ 5058968 w 6096000"/>
              <a:gd name="connsiteY103" fmla="*/ 3409825 h 6858000"/>
              <a:gd name="connsiteX104" fmla="*/ 5062667 w 6096000"/>
              <a:gd name="connsiteY104" fmla="*/ 3415218 h 6858000"/>
              <a:gd name="connsiteX105" fmla="*/ 5060928 w 6096000"/>
              <a:gd name="connsiteY105" fmla="*/ 3419880 h 6858000"/>
              <a:gd name="connsiteX106" fmla="*/ 5062923 w 6096000"/>
              <a:gd name="connsiteY106" fmla="*/ 3424545 h 6858000"/>
              <a:gd name="connsiteX107" fmla="*/ 5064623 w 6096000"/>
              <a:gd name="connsiteY107" fmla="*/ 3476412 h 6858000"/>
              <a:gd name="connsiteX108" fmla="*/ 5069684 w 6096000"/>
              <a:gd name="connsiteY108" fmla="*/ 3486850 h 6858000"/>
              <a:gd name="connsiteX109" fmla="*/ 5063339 w 6096000"/>
              <a:gd name="connsiteY109" fmla="*/ 3496391 h 6858000"/>
              <a:gd name="connsiteX110" fmla="*/ 5070139 w 6096000"/>
              <a:gd name="connsiteY110" fmla="*/ 3531201 h 6858000"/>
              <a:gd name="connsiteX111" fmla="*/ 5079896 w 6096000"/>
              <a:gd name="connsiteY111" fmla="*/ 3542019 h 6858000"/>
              <a:gd name="connsiteX112" fmla="*/ 5087540 w 6096000"/>
              <a:gd name="connsiteY112" fmla="*/ 3552249 h 6858000"/>
              <a:gd name="connsiteX113" fmla="*/ 5087902 w 6096000"/>
              <a:gd name="connsiteY113" fmla="*/ 3553678 h 6858000"/>
              <a:gd name="connsiteX114" fmla="*/ 5091509 w 6096000"/>
              <a:gd name="connsiteY114" fmla="*/ 3568021 h 6858000"/>
              <a:gd name="connsiteX115" fmla="*/ 5091934 w 6096000"/>
              <a:gd name="connsiteY115" fmla="*/ 3569719 h 6858000"/>
              <a:gd name="connsiteX116" fmla="*/ 5089362 w 6096000"/>
              <a:gd name="connsiteY116" fmla="*/ 3586412 h 6858000"/>
              <a:gd name="connsiteX117" fmla="*/ 5092358 w 6096000"/>
              <a:gd name="connsiteY117" fmla="*/ 3597336 h 6858000"/>
              <a:gd name="connsiteX118" fmla="*/ 5084254 w 6096000"/>
              <a:gd name="connsiteY118" fmla="*/ 3606007 h 6858000"/>
              <a:gd name="connsiteX119" fmla="*/ 5084281 w 6096000"/>
              <a:gd name="connsiteY119" fmla="*/ 3641228 h 6858000"/>
              <a:gd name="connsiteX120" fmla="*/ 5091848 w 6096000"/>
              <a:gd name="connsiteY120" fmla="*/ 3653088 h 6858000"/>
              <a:gd name="connsiteX121" fmla="*/ 5097436 w 6096000"/>
              <a:gd name="connsiteY121" fmla="*/ 3664114 h 6858000"/>
              <a:gd name="connsiteX122" fmla="*/ 5097518 w 6096000"/>
              <a:gd name="connsiteY122" fmla="*/ 3665569 h 6858000"/>
              <a:gd name="connsiteX123" fmla="*/ 5099829 w 6096000"/>
              <a:gd name="connsiteY123" fmla="*/ 3707357 h 6858000"/>
              <a:gd name="connsiteX124" fmla="*/ 5114696 w 6096000"/>
              <a:gd name="connsiteY124" fmla="*/ 3778166 h 6858000"/>
              <a:gd name="connsiteX125" fmla="*/ 5135379 w 6096000"/>
              <a:gd name="connsiteY125" fmla="*/ 3878222 h 6858000"/>
              <a:gd name="connsiteX126" fmla="*/ 5130138 w 6096000"/>
              <a:gd name="connsiteY126" fmla="*/ 4048117 h 6858000"/>
              <a:gd name="connsiteX127" fmla="*/ 5090040 w 6096000"/>
              <a:gd name="connsiteY127" fmla="*/ 4219510 h 6858000"/>
              <a:gd name="connsiteX128" fmla="*/ 5092812 w 6096000"/>
              <a:gd name="connsiteY128" fmla="*/ 4411258 h 6858000"/>
              <a:gd name="connsiteX129" fmla="*/ 5084599 w 6096000"/>
              <a:gd name="connsiteY129" fmla="*/ 4488531 h 6858000"/>
              <a:gd name="connsiteX130" fmla="*/ 5084072 w 6096000"/>
              <a:gd name="connsiteY130" fmla="*/ 4539168 h 6858000"/>
              <a:gd name="connsiteX131" fmla="*/ 5068936 w 6096000"/>
              <a:gd name="connsiteY131" fmla="*/ 4625153 h 6858000"/>
              <a:gd name="connsiteX132" fmla="*/ 5059114 w 6096000"/>
              <a:gd name="connsiteY132" fmla="*/ 4733115 h 6858000"/>
              <a:gd name="connsiteX133" fmla="*/ 5037209 w 6096000"/>
              <a:gd name="connsiteY133" fmla="*/ 4844323 h 6858000"/>
              <a:gd name="connsiteX134" fmla="*/ 5020638 w 6096000"/>
              <a:gd name="connsiteY134" fmla="*/ 4877992 h 6858000"/>
              <a:gd name="connsiteX135" fmla="*/ 5006413 w 6096000"/>
              <a:gd name="connsiteY135" fmla="*/ 4925805 h 6858000"/>
              <a:gd name="connsiteX136" fmla="*/ 4971037 w 6096000"/>
              <a:gd name="connsiteY136" fmla="*/ 5009272 h 6858000"/>
              <a:gd name="connsiteX137" fmla="*/ 4963105 w 6096000"/>
              <a:gd name="connsiteY137" fmla="*/ 5111369 h 6858000"/>
              <a:gd name="connsiteX138" fmla="*/ 4976341 w 6096000"/>
              <a:gd name="connsiteY138" fmla="*/ 5210876 h 6858000"/>
              <a:gd name="connsiteX139" fmla="*/ 4980617 w 6096000"/>
              <a:gd name="connsiteY139" fmla="*/ 5269726 h 6858000"/>
              <a:gd name="connsiteX140" fmla="*/ 4997733 w 6096000"/>
              <a:gd name="connsiteY140" fmla="*/ 5464225 h 6858000"/>
              <a:gd name="connsiteX141" fmla="*/ 5001400 w 6096000"/>
              <a:gd name="connsiteY141" fmla="*/ 5594585 h 6858000"/>
              <a:gd name="connsiteX142" fmla="*/ 4983700 w 6096000"/>
              <a:gd name="connsiteY142" fmla="*/ 5667896 h 6858000"/>
              <a:gd name="connsiteX143" fmla="*/ 4968506 w 6096000"/>
              <a:gd name="connsiteY143" fmla="*/ 5769225 h 6858000"/>
              <a:gd name="connsiteX144" fmla="*/ 4969765 w 6096000"/>
              <a:gd name="connsiteY144" fmla="*/ 5823324 h 6858000"/>
              <a:gd name="connsiteX145" fmla="*/ 4966129 w 6096000"/>
              <a:gd name="connsiteY145" fmla="*/ 5862699 h 6858000"/>
              <a:gd name="connsiteX146" fmla="*/ 4970695 w 6096000"/>
              <a:gd name="connsiteY146" fmla="*/ 5906467 h 6858000"/>
              <a:gd name="connsiteX147" fmla="*/ 4991568 w 6096000"/>
              <a:gd name="connsiteY147" fmla="*/ 5939847 h 6858000"/>
              <a:gd name="connsiteX148" fmla="*/ 4986815 w 6096000"/>
              <a:gd name="connsiteY148" fmla="*/ 5973994 h 6858000"/>
              <a:gd name="connsiteX149" fmla="*/ 4987776 w 6096000"/>
              <a:gd name="connsiteY149" fmla="*/ 6089693 h 6858000"/>
              <a:gd name="connsiteX150" fmla="*/ 4991621 w 6096000"/>
              <a:gd name="connsiteY150" fmla="*/ 6224938 h 6858000"/>
              <a:gd name="connsiteX151" fmla="*/ 5017157 w 6096000"/>
              <a:gd name="connsiteY151" fmla="*/ 6370251 h 6858000"/>
              <a:gd name="connsiteX152" fmla="*/ 5040797 w 6096000"/>
              <a:gd name="connsiteY152" fmla="*/ 6541313 h 6858000"/>
              <a:gd name="connsiteX153" fmla="*/ 5045375 w 6096000"/>
              <a:gd name="connsiteY153" fmla="*/ 6640957 h 6858000"/>
              <a:gd name="connsiteX154" fmla="*/ 5058442 w 6096000"/>
              <a:gd name="connsiteY154" fmla="*/ 6705297 h 6858000"/>
              <a:gd name="connsiteX155" fmla="*/ 5071125 w 6096000"/>
              <a:gd name="connsiteY155" fmla="*/ 6759582 h 6858000"/>
              <a:gd name="connsiteX156" fmla="*/ 5069172 w 6096000"/>
              <a:gd name="connsiteY156" fmla="*/ 6817746 h 6858000"/>
              <a:gd name="connsiteX157" fmla="*/ 5072322 w 6096000"/>
              <a:gd name="connsiteY157" fmla="*/ 6843646 h 6858000"/>
              <a:gd name="connsiteX158" fmla="*/ 5091388 w 6096000"/>
              <a:gd name="connsiteY158" fmla="*/ 6857998 h 6858000"/>
              <a:gd name="connsiteX159" fmla="*/ 6096000 w 6096000"/>
              <a:gd name="connsiteY159" fmla="*/ 6857998 h 6858000"/>
              <a:gd name="connsiteX160" fmla="*/ 6096000 w 6096000"/>
              <a:gd name="connsiteY160" fmla="*/ 6858000 h 6858000"/>
              <a:gd name="connsiteX161" fmla="*/ 0 w 6096000"/>
              <a:gd name="connsiteY16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5567517" y="0"/>
                </a:lnTo>
                <a:lnTo>
                  <a:pt x="5566938" y="1705"/>
                </a:lnTo>
                <a:cubicBezTo>
                  <a:pt x="5563126" y="8440"/>
                  <a:pt x="5558112" y="13784"/>
                  <a:pt x="5551594" y="17287"/>
                </a:cubicBezTo>
                <a:cubicBezTo>
                  <a:pt x="5562364" y="82036"/>
                  <a:pt x="5510349" y="69804"/>
                  <a:pt x="5545641" y="130336"/>
                </a:cubicBezTo>
                <a:cubicBezTo>
                  <a:pt x="5526953" y="117589"/>
                  <a:pt x="5536978" y="162458"/>
                  <a:pt x="5538289" y="187093"/>
                </a:cubicBezTo>
                <a:cubicBezTo>
                  <a:pt x="5536205" y="226511"/>
                  <a:pt x="5545722" y="205530"/>
                  <a:pt x="5545790" y="265704"/>
                </a:cubicBezTo>
                <a:cubicBezTo>
                  <a:pt x="5542296" y="317533"/>
                  <a:pt x="5543813" y="325288"/>
                  <a:pt x="5542313" y="354566"/>
                </a:cubicBezTo>
                <a:lnTo>
                  <a:pt x="5524126" y="472000"/>
                </a:lnTo>
                <a:lnTo>
                  <a:pt x="5522170" y="473782"/>
                </a:lnTo>
                <a:cubicBezTo>
                  <a:pt x="5517847" y="482008"/>
                  <a:pt x="5518682" y="487340"/>
                  <a:pt x="5521798" y="491380"/>
                </a:cubicBezTo>
                <a:lnTo>
                  <a:pt x="5536419" y="531675"/>
                </a:lnTo>
                <a:lnTo>
                  <a:pt x="5533435" y="536015"/>
                </a:lnTo>
                <a:lnTo>
                  <a:pt x="5538088" y="572092"/>
                </a:lnTo>
                <a:lnTo>
                  <a:pt x="5536061" y="572511"/>
                </a:lnTo>
                <a:cubicBezTo>
                  <a:pt x="5531611" y="574271"/>
                  <a:pt x="5528529" y="577121"/>
                  <a:pt x="5528218" y="582332"/>
                </a:cubicBezTo>
                <a:cubicBezTo>
                  <a:pt x="5498002" y="573171"/>
                  <a:pt x="5516262" y="585107"/>
                  <a:pt x="5518011" y="601285"/>
                </a:cubicBezTo>
                <a:cubicBezTo>
                  <a:pt x="5508838" y="617831"/>
                  <a:pt x="5480684" y="666964"/>
                  <a:pt x="5473174" y="681608"/>
                </a:cubicBezTo>
                <a:cubicBezTo>
                  <a:pt x="5473102" y="684122"/>
                  <a:pt x="5473033" y="686637"/>
                  <a:pt x="5472963" y="689151"/>
                </a:cubicBezTo>
                <a:lnTo>
                  <a:pt x="5472485" y="689289"/>
                </a:lnTo>
                <a:cubicBezTo>
                  <a:pt x="5471434" y="690905"/>
                  <a:pt x="5470986" y="693376"/>
                  <a:pt x="5471326" y="697222"/>
                </a:cubicBezTo>
                <a:cubicBezTo>
                  <a:pt x="5471606" y="703992"/>
                  <a:pt x="5471884" y="710761"/>
                  <a:pt x="5472164" y="717531"/>
                </a:cubicBezTo>
                <a:lnTo>
                  <a:pt x="5468891" y="722494"/>
                </a:lnTo>
                <a:lnTo>
                  <a:pt x="5463081" y="724368"/>
                </a:lnTo>
                <a:lnTo>
                  <a:pt x="5446981" y="752692"/>
                </a:lnTo>
                <a:cubicBezTo>
                  <a:pt x="5454691" y="764380"/>
                  <a:pt x="5422719" y="808083"/>
                  <a:pt x="5417190" y="816346"/>
                </a:cubicBezTo>
                <a:lnTo>
                  <a:pt x="5388958" y="889417"/>
                </a:lnTo>
                <a:cubicBezTo>
                  <a:pt x="5320491" y="969963"/>
                  <a:pt x="5321907" y="1005331"/>
                  <a:pt x="5307044" y="1063288"/>
                </a:cubicBezTo>
                <a:cubicBezTo>
                  <a:pt x="5313332" y="1111028"/>
                  <a:pt x="5317096" y="1110140"/>
                  <a:pt x="5303837" y="1157176"/>
                </a:cubicBezTo>
                <a:cubicBezTo>
                  <a:pt x="5301103" y="1192124"/>
                  <a:pt x="5301884" y="1197232"/>
                  <a:pt x="5286494" y="1210776"/>
                </a:cubicBezTo>
                <a:lnTo>
                  <a:pt x="5282463" y="1301993"/>
                </a:lnTo>
                <a:lnTo>
                  <a:pt x="5252235" y="1360879"/>
                </a:lnTo>
                <a:lnTo>
                  <a:pt x="5244497" y="1404045"/>
                </a:lnTo>
                <a:lnTo>
                  <a:pt x="5223823" y="1429568"/>
                </a:lnTo>
                <a:lnTo>
                  <a:pt x="5224851" y="1430305"/>
                </a:lnTo>
                <a:cubicBezTo>
                  <a:pt x="5226697" y="1432466"/>
                  <a:pt x="5214738" y="1459891"/>
                  <a:pt x="5212394" y="1463304"/>
                </a:cubicBezTo>
                <a:cubicBezTo>
                  <a:pt x="5209912" y="1477394"/>
                  <a:pt x="5213027" y="1501295"/>
                  <a:pt x="5209958" y="1514846"/>
                </a:cubicBezTo>
                <a:lnTo>
                  <a:pt x="5206417" y="1519731"/>
                </a:lnTo>
                <a:lnTo>
                  <a:pt x="5206640" y="1519929"/>
                </a:lnTo>
                <a:cubicBezTo>
                  <a:pt x="5206490" y="1521210"/>
                  <a:pt x="5209710" y="1543635"/>
                  <a:pt x="5207632" y="1546022"/>
                </a:cubicBezTo>
                <a:lnTo>
                  <a:pt x="5212030" y="1578752"/>
                </a:lnTo>
                <a:cubicBezTo>
                  <a:pt x="5206147" y="1605585"/>
                  <a:pt x="5226381" y="1622803"/>
                  <a:pt x="5203533" y="1647555"/>
                </a:cubicBezTo>
                <a:cubicBezTo>
                  <a:pt x="5198128" y="1672675"/>
                  <a:pt x="5203213" y="1694404"/>
                  <a:pt x="5190877" y="1715685"/>
                </a:cubicBezTo>
                <a:cubicBezTo>
                  <a:pt x="5196815" y="1724301"/>
                  <a:pt x="5198098" y="1732435"/>
                  <a:pt x="5184235" y="1740358"/>
                </a:cubicBezTo>
                <a:cubicBezTo>
                  <a:pt x="5182625" y="1763793"/>
                  <a:pt x="5198368" y="1769422"/>
                  <a:pt x="5181475" y="1784314"/>
                </a:cubicBezTo>
                <a:cubicBezTo>
                  <a:pt x="5205987" y="1797417"/>
                  <a:pt x="5195246" y="1798221"/>
                  <a:pt x="5185845" y="1804434"/>
                </a:cubicBezTo>
                <a:lnTo>
                  <a:pt x="5185068" y="1805316"/>
                </a:lnTo>
                <a:lnTo>
                  <a:pt x="5188593" y="1807109"/>
                </a:lnTo>
                <a:lnTo>
                  <a:pt x="5185920" y="1821003"/>
                </a:lnTo>
                <a:lnTo>
                  <a:pt x="5183543" y="1824832"/>
                </a:lnTo>
                <a:cubicBezTo>
                  <a:pt x="5182284" y="1827468"/>
                  <a:pt x="5181937" y="1829219"/>
                  <a:pt x="5182235" y="1830429"/>
                </a:cubicBezTo>
                <a:lnTo>
                  <a:pt x="5182525" y="1830569"/>
                </a:lnTo>
                <a:lnTo>
                  <a:pt x="5180663" y="1835810"/>
                </a:lnTo>
                <a:cubicBezTo>
                  <a:pt x="5176779" y="1844665"/>
                  <a:pt x="5172297" y="1853278"/>
                  <a:pt x="5167452" y="1861483"/>
                </a:cubicBezTo>
                <a:cubicBezTo>
                  <a:pt x="5179827" y="1866643"/>
                  <a:pt x="5166788" y="1884999"/>
                  <a:pt x="5174266" y="1892417"/>
                </a:cubicBezTo>
                <a:lnTo>
                  <a:pt x="5189262" y="1895114"/>
                </a:lnTo>
                <a:lnTo>
                  <a:pt x="5187100" y="1899379"/>
                </a:lnTo>
                <a:lnTo>
                  <a:pt x="5180471" y="1907867"/>
                </a:lnTo>
                <a:cubicBezTo>
                  <a:pt x="5179609" y="1909162"/>
                  <a:pt x="5179647" y="1909994"/>
                  <a:pt x="5181361" y="1910265"/>
                </a:cubicBezTo>
                <a:cubicBezTo>
                  <a:pt x="5180995" y="1914884"/>
                  <a:pt x="5177893" y="1930292"/>
                  <a:pt x="5178268" y="1935584"/>
                </a:cubicBezTo>
                <a:lnTo>
                  <a:pt x="5183619" y="1942021"/>
                </a:lnTo>
                <a:lnTo>
                  <a:pt x="5184480" y="1945112"/>
                </a:lnTo>
                <a:lnTo>
                  <a:pt x="5172776" y="1961162"/>
                </a:lnTo>
                <a:lnTo>
                  <a:pt x="5168513" y="1969445"/>
                </a:lnTo>
                <a:lnTo>
                  <a:pt x="5126597" y="2024270"/>
                </a:lnTo>
                <a:lnTo>
                  <a:pt x="5119528" y="2107942"/>
                </a:lnTo>
                <a:cubicBezTo>
                  <a:pt x="5089290" y="2138038"/>
                  <a:pt x="5110415" y="2159228"/>
                  <a:pt x="5110356" y="2193455"/>
                </a:cubicBezTo>
                <a:cubicBezTo>
                  <a:pt x="5101302" y="2220953"/>
                  <a:pt x="5110381" y="2224200"/>
                  <a:pt x="5104992" y="2260088"/>
                </a:cubicBezTo>
                <a:cubicBezTo>
                  <a:pt x="5096504" y="2291744"/>
                  <a:pt x="5078225" y="2299003"/>
                  <a:pt x="5059439" y="2335735"/>
                </a:cubicBezTo>
                <a:cubicBezTo>
                  <a:pt x="5029465" y="2329020"/>
                  <a:pt x="5058046" y="2407546"/>
                  <a:pt x="5022061" y="2408995"/>
                </a:cubicBezTo>
                <a:cubicBezTo>
                  <a:pt x="5023289" y="2413465"/>
                  <a:pt x="5019654" y="2441580"/>
                  <a:pt x="5022253" y="2445869"/>
                </a:cubicBezTo>
                <a:cubicBezTo>
                  <a:pt x="5022440" y="2449625"/>
                  <a:pt x="5011241" y="2492743"/>
                  <a:pt x="5011426" y="2496499"/>
                </a:cubicBezTo>
                <a:lnTo>
                  <a:pt x="4994224" y="2549900"/>
                </a:lnTo>
                <a:cubicBezTo>
                  <a:pt x="4992353" y="2564757"/>
                  <a:pt x="4998952" y="2582253"/>
                  <a:pt x="4995245" y="2596456"/>
                </a:cubicBezTo>
                <a:lnTo>
                  <a:pt x="4988570" y="2606088"/>
                </a:lnTo>
                <a:cubicBezTo>
                  <a:pt x="4988504" y="2615842"/>
                  <a:pt x="4988436" y="2625597"/>
                  <a:pt x="4988371" y="2635351"/>
                </a:cubicBezTo>
                <a:lnTo>
                  <a:pt x="4983212" y="2665666"/>
                </a:lnTo>
                <a:lnTo>
                  <a:pt x="4968234" y="2715895"/>
                </a:lnTo>
                <a:lnTo>
                  <a:pt x="4975888" y="2725052"/>
                </a:lnTo>
                <a:lnTo>
                  <a:pt x="4980195" y="2726489"/>
                </a:lnTo>
                <a:lnTo>
                  <a:pt x="4976218" y="2740278"/>
                </a:lnTo>
                <a:lnTo>
                  <a:pt x="4980571" y="2751112"/>
                </a:lnTo>
                <a:lnTo>
                  <a:pt x="4973893" y="2760208"/>
                </a:lnTo>
                <a:lnTo>
                  <a:pt x="4979005" y="2790136"/>
                </a:lnTo>
                <a:lnTo>
                  <a:pt x="4986137" y="2804183"/>
                </a:lnTo>
                <a:cubicBezTo>
                  <a:pt x="4986150" y="2811409"/>
                  <a:pt x="4986162" y="2818634"/>
                  <a:pt x="4986175" y="2825860"/>
                </a:cubicBezTo>
                <a:cubicBezTo>
                  <a:pt x="4987474" y="2843788"/>
                  <a:pt x="4992871" y="2886513"/>
                  <a:pt x="4993936" y="2911749"/>
                </a:cubicBezTo>
                <a:cubicBezTo>
                  <a:pt x="4993313" y="2946689"/>
                  <a:pt x="4980300" y="2954448"/>
                  <a:pt x="4992563" y="2977278"/>
                </a:cubicBezTo>
                <a:cubicBezTo>
                  <a:pt x="4985688" y="2983455"/>
                  <a:pt x="4982051" y="2987749"/>
                  <a:pt x="4980516" y="2991092"/>
                </a:cubicBezTo>
                <a:cubicBezTo>
                  <a:pt x="4975910" y="3001119"/>
                  <a:pt x="4990216" y="3002537"/>
                  <a:pt x="4992801" y="3020247"/>
                </a:cubicBezTo>
                <a:cubicBezTo>
                  <a:pt x="4998517" y="3032637"/>
                  <a:pt x="5013148" y="3051512"/>
                  <a:pt x="5014805" y="3065434"/>
                </a:cubicBezTo>
                <a:cubicBezTo>
                  <a:pt x="4998836" y="3057428"/>
                  <a:pt x="5016840" y="3105196"/>
                  <a:pt x="5002733" y="3103777"/>
                </a:cubicBezTo>
                <a:cubicBezTo>
                  <a:pt x="5022381" y="3124610"/>
                  <a:pt x="4997365" y="3128169"/>
                  <a:pt x="5002941" y="3151828"/>
                </a:cubicBezTo>
                <a:cubicBezTo>
                  <a:pt x="5010264" y="3163902"/>
                  <a:pt x="5011356" y="3171780"/>
                  <a:pt x="5002883" y="3180546"/>
                </a:cubicBezTo>
                <a:cubicBezTo>
                  <a:pt x="5038586" y="3236545"/>
                  <a:pt x="5003723" y="3210316"/>
                  <a:pt x="5016711" y="3258677"/>
                </a:cubicBezTo>
                <a:lnTo>
                  <a:pt x="5017918" y="3262610"/>
                </a:lnTo>
                <a:lnTo>
                  <a:pt x="5011672" y="3277179"/>
                </a:lnTo>
                <a:lnTo>
                  <a:pt x="5009344" y="3278130"/>
                </a:lnTo>
                <a:lnTo>
                  <a:pt x="5026770" y="3325671"/>
                </a:lnTo>
                <a:lnTo>
                  <a:pt x="5024571" y="3332072"/>
                </a:lnTo>
                <a:lnTo>
                  <a:pt x="5041705" y="3362948"/>
                </a:lnTo>
                <a:lnTo>
                  <a:pt x="5047477" y="3378959"/>
                </a:lnTo>
                <a:lnTo>
                  <a:pt x="5060758" y="3407057"/>
                </a:lnTo>
                <a:lnTo>
                  <a:pt x="5058968" y="3409825"/>
                </a:lnTo>
                <a:lnTo>
                  <a:pt x="5062667" y="3415218"/>
                </a:lnTo>
                <a:lnTo>
                  <a:pt x="5060928" y="3419880"/>
                </a:lnTo>
                <a:lnTo>
                  <a:pt x="5062923" y="3424545"/>
                </a:lnTo>
                <a:cubicBezTo>
                  <a:pt x="5063537" y="3433967"/>
                  <a:pt x="5063494" y="3466028"/>
                  <a:pt x="5064623" y="3476412"/>
                </a:cubicBezTo>
                <a:lnTo>
                  <a:pt x="5069684" y="3486850"/>
                </a:lnTo>
                <a:lnTo>
                  <a:pt x="5063339" y="3496391"/>
                </a:lnTo>
                <a:lnTo>
                  <a:pt x="5070139" y="3531201"/>
                </a:lnTo>
                <a:lnTo>
                  <a:pt x="5079896" y="3542019"/>
                </a:lnTo>
                <a:lnTo>
                  <a:pt x="5087540" y="3552249"/>
                </a:lnTo>
                <a:lnTo>
                  <a:pt x="5087902" y="3553678"/>
                </a:lnTo>
                <a:lnTo>
                  <a:pt x="5091509" y="3568021"/>
                </a:lnTo>
                <a:lnTo>
                  <a:pt x="5091934" y="3569719"/>
                </a:lnTo>
                <a:lnTo>
                  <a:pt x="5089362" y="3586412"/>
                </a:lnTo>
                <a:lnTo>
                  <a:pt x="5092358" y="3597336"/>
                </a:lnTo>
                <a:lnTo>
                  <a:pt x="5084254" y="3606007"/>
                </a:lnTo>
                <a:cubicBezTo>
                  <a:pt x="5084262" y="3617747"/>
                  <a:pt x="5084273" y="3629488"/>
                  <a:pt x="5084281" y="3641228"/>
                </a:cubicBezTo>
                <a:lnTo>
                  <a:pt x="5091848" y="3653088"/>
                </a:lnTo>
                <a:lnTo>
                  <a:pt x="5097436" y="3664114"/>
                </a:lnTo>
                <a:cubicBezTo>
                  <a:pt x="5097463" y="3664599"/>
                  <a:pt x="5097491" y="3665084"/>
                  <a:pt x="5097518" y="3665569"/>
                </a:cubicBezTo>
                <a:cubicBezTo>
                  <a:pt x="5097915" y="3672776"/>
                  <a:pt x="5096966" y="3688591"/>
                  <a:pt x="5099829" y="3707357"/>
                </a:cubicBezTo>
                <a:cubicBezTo>
                  <a:pt x="5100505" y="3724716"/>
                  <a:pt x="5118078" y="3760234"/>
                  <a:pt x="5114696" y="3778166"/>
                </a:cubicBezTo>
                <a:cubicBezTo>
                  <a:pt x="5141627" y="3845122"/>
                  <a:pt x="5125427" y="3821305"/>
                  <a:pt x="5135379" y="3878222"/>
                </a:cubicBezTo>
                <a:cubicBezTo>
                  <a:pt x="5161519" y="3905047"/>
                  <a:pt x="5125417" y="4015047"/>
                  <a:pt x="5130138" y="4048117"/>
                </a:cubicBezTo>
                <a:cubicBezTo>
                  <a:pt x="5081804" y="4192084"/>
                  <a:pt x="5096262" y="4158987"/>
                  <a:pt x="5090040" y="4219510"/>
                </a:cubicBezTo>
                <a:cubicBezTo>
                  <a:pt x="5104553" y="4280033"/>
                  <a:pt x="5065380" y="4345686"/>
                  <a:pt x="5092812" y="4411258"/>
                </a:cubicBezTo>
                <a:cubicBezTo>
                  <a:pt x="5090630" y="4437329"/>
                  <a:pt x="5083878" y="4473140"/>
                  <a:pt x="5084599" y="4488531"/>
                </a:cubicBezTo>
                <a:cubicBezTo>
                  <a:pt x="5084423" y="4505410"/>
                  <a:pt x="5084248" y="4522289"/>
                  <a:pt x="5084072" y="4539168"/>
                </a:cubicBezTo>
                <a:cubicBezTo>
                  <a:pt x="5072114" y="4567830"/>
                  <a:pt x="5064305" y="4588197"/>
                  <a:pt x="5068936" y="4625153"/>
                </a:cubicBezTo>
                <a:cubicBezTo>
                  <a:pt x="5077433" y="4662889"/>
                  <a:pt x="5065899" y="4679357"/>
                  <a:pt x="5059114" y="4733115"/>
                </a:cubicBezTo>
                <a:cubicBezTo>
                  <a:pt x="5068687" y="4752352"/>
                  <a:pt x="5055370" y="4832308"/>
                  <a:pt x="5037209" y="4844323"/>
                </a:cubicBezTo>
                <a:cubicBezTo>
                  <a:pt x="5033444" y="4857054"/>
                  <a:pt x="5040194" y="4871554"/>
                  <a:pt x="5020638" y="4877992"/>
                </a:cubicBezTo>
                <a:cubicBezTo>
                  <a:pt x="4997151" y="4888353"/>
                  <a:pt x="5034418" y="4931200"/>
                  <a:pt x="5006413" y="4925805"/>
                </a:cubicBezTo>
                <a:cubicBezTo>
                  <a:pt x="5031964" y="4956261"/>
                  <a:pt x="4982840" y="4982633"/>
                  <a:pt x="4971037" y="5009272"/>
                </a:cubicBezTo>
                <a:cubicBezTo>
                  <a:pt x="4973259" y="5034036"/>
                  <a:pt x="4968375" y="5053859"/>
                  <a:pt x="4963105" y="5111369"/>
                </a:cubicBezTo>
                <a:cubicBezTo>
                  <a:pt x="4973224" y="5141336"/>
                  <a:pt x="4937413" y="5161742"/>
                  <a:pt x="4976341" y="5210876"/>
                </a:cubicBezTo>
                <a:cubicBezTo>
                  <a:pt x="4972455" y="5212581"/>
                  <a:pt x="4977054" y="5227501"/>
                  <a:pt x="4980617" y="5269726"/>
                </a:cubicBezTo>
                <a:cubicBezTo>
                  <a:pt x="4984182" y="5311951"/>
                  <a:pt x="4990390" y="5400671"/>
                  <a:pt x="4997733" y="5464225"/>
                </a:cubicBezTo>
                <a:cubicBezTo>
                  <a:pt x="5001765" y="5536542"/>
                  <a:pt x="4990225" y="5517959"/>
                  <a:pt x="5001400" y="5594585"/>
                </a:cubicBezTo>
                <a:cubicBezTo>
                  <a:pt x="4999908" y="5619318"/>
                  <a:pt x="4974042" y="5647975"/>
                  <a:pt x="4983700" y="5667896"/>
                </a:cubicBezTo>
                <a:cubicBezTo>
                  <a:pt x="4976834" y="5696311"/>
                  <a:pt x="4975579" y="5738356"/>
                  <a:pt x="4968506" y="5769225"/>
                </a:cubicBezTo>
                <a:cubicBezTo>
                  <a:pt x="4968926" y="5787258"/>
                  <a:pt x="4969344" y="5805291"/>
                  <a:pt x="4969765" y="5823324"/>
                </a:cubicBezTo>
                <a:cubicBezTo>
                  <a:pt x="4966122" y="5853058"/>
                  <a:pt x="4965608" y="5838948"/>
                  <a:pt x="4966129" y="5862699"/>
                </a:cubicBezTo>
                <a:lnTo>
                  <a:pt x="4970695" y="5906467"/>
                </a:lnTo>
                <a:lnTo>
                  <a:pt x="4991568" y="5939847"/>
                </a:lnTo>
                <a:cubicBezTo>
                  <a:pt x="4998848" y="5955713"/>
                  <a:pt x="4974731" y="5940131"/>
                  <a:pt x="4986815" y="5973994"/>
                </a:cubicBezTo>
                <a:cubicBezTo>
                  <a:pt x="4961187" y="5997051"/>
                  <a:pt x="4983444" y="6032039"/>
                  <a:pt x="4987776" y="6089693"/>
                </a:cubicBezTo>
                <a:lnTo>
                  <a:pt x="4991621" y="6224938"/>
                </a:lnTo>
                <a:cubicBezTo>
                  <a:pt x="4988442" y="6270972"/>
                  <a:pt x="5008962" y="6317522"/>
                  <a:pt x="5017157" y="6370251"/>
                </a:cubicBezTo>
                <a:cubicBezTo>
                  <a:pt x="5025353" y="6422980"/>
                  <a:pt x="5039938" y="6490855"/>
                  <a:pt x="5040797" y="6541313"/>
                </a:cubicBezTo>
                <a:cubicBezTo>
                  <a:pt x="5039898" y="6576319"/>
                  <a:pt x="5031912" y="6591883"/>
                  <a:pt x="5045375" y="6640957"/>
                </a:cubicBezTo>
                <a:cubicBezTo>
                  <a:pt x="5057505" y="6669536"/>
                  <a:pt x="5052276" y="6675394"/>
                  <a:pt x="5058442" y="6705297"/>
                </a:cubicBezTo>
                <a:cubicBezTo>
                  <a:pt x="5057367" y="6727133"/>
                  <a:pt x="5067901" y="6732087"/>
                  <a:pt x="5071125" y="6759582"/>
                </a:cubicBezTo>
                <a:cubicBezTo>
                  <a:pt x="5055614" y="6796071"/>
                  <a:pt x="5051656" y="6769544"/>
                  <a:pt x="5069172" y="6817746"/>
                </a:cubicBezTo>
                <a:cubicBezTo>
                  <a:pt x="5060956" y="6828354"/>
                  <a:pt x="5064525" y="6836369"/>
                  <a:pt x="5072322" y="6843646"/>
                </a:cubicBezTo>
                <a:lnTo>
                  <a:pt x="5091388" y="6857998"/>
                </a:lnTo>
                <a:lnTo>
                  <a:pt x="6096000" y="6857998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2B31BA4-48AE-F134-DBA5-B3C4D478B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9600"/>
            <a:ext cx="3739341" cy="1330839"/>
          </a:xfrm>
        </p:spPr>
        <p:txBody>
          <a:bodyPr>
            <a:normAutofit/>
          </a:bodyPr>
          <a:lstStyle/>
          <a:p>
            <a:r>
              <a:rPr lang="es-GT" sz="2100"/>
              <a:t>INTERCAMBIO DE SUSTANCIAS ENTRE LA SANGRE Y EL LÍQUIDO INTERSTICIAL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0E3957C-FD76-FC76-834B-40B1AB68AE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2366" y="2194102"/>
            <a:ext cx="3427001" cy="3908586"/>
          </a:xfrm>
        </p:spPr>
        <p:txBody>
          <a:bodyPr>
            <a:normAutofit/>
          </a:bodyPr>
          <a:lstStyle/>
          <a:p>
            <a:r>
              <a:rPr lang="es-GT" sz="2000"/>
              <a:t>EL MEDIO MÁS IMPORTANTE DE TRANSPORTE DE SUSTANCIAS ENTRE EL PLASMA Y EL LÍQUIDO INTERSTICIAL ES LA DIFUSIÓN.</a:t>
            </a:r>
          </a:p>
          <a:p>
            <a:r>
              <a:rPr lang="es-GT" sz="2000"/>
              <a:t>RECORDATORIO: paso de soluto a través de una membrana, de mayor concentración a donde hay menor concentración.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00E8C2A-2A10-11E3-8D7F-1625818A5B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5457" y="724915"/>
            <a:ext cx="6155141" cy="5431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6811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48E37FD-33F8-F7BF-9316-BDF7E9A361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1620" y="0"/>
            <a:ext cx="7508759" cy="685800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C0D4E31D-020D-4486-8C7D-361E034508E3}"/>
              </a:ext>
            </a:extLst>
          </p:cNvPr>
          <p:cNvSpPr/>
          <p:nvPr/>
        </p:nvSpPr>
        <p:spPr>
          <a:xfrm>
            <a:off x="268448" y="3032448"/>
            <a:ext cx="1879134" cy="231972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T" dirty="0"/>
              <a:t>FLUJO DEL AGUA 80 VECES MAYOR QUE EL FLUJO INTERSTICIO</a:t>
            </a:r>
          </a:p>
        </p:txBody>
      </p:sp>
    </p:spTree>
    <p:extLst>
      <p:ext uri="{BB962C8B-B14F-4D97-AF65-F5344CB8AC3E}">
        <p14:creationId xmlns:p14="http://schemas.microsoft.com/office/powerpoint/2010/main" val="6105566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DA2E7C1E-2B5A-4BBA-AE51-1CD8C1930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3DF76B1-5174-4FAF-9D19-FFEE98426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0 h 5416094"/>
              <a:gd name="connsiteX1" fmla="*/ 552069 w 10515600"/>
              <a:gd name="connsiteY1" fmla="*/ 0 h 5416094"/>
              <a:gd name="connsiteX2" fmla="*/ 893826 w 10515600"/>
              <a:gd name="connsiteY2" fmla="*/ 0 h 5416094"/>
              <a:gd name="connsiteX3" fmla="*/ 1761363 w 10515600"/>
              <a:gd name="connsiteY3" fmla="*/ 0 h 5416094"/>
              <a:gd name="connsiteX4" fmla="*/ 2313432 w 10515600"/>
              <a:gd name="connsiteY4" fmla="*/ 0 h 5416094"/>
              <a:gd name="connsiteX5" fmla="*/ 2865501 w 10515600"/>
              <a:gd name="connsiteY5" fmla="*/ 0 h 5416094"/>
              <a:gd name="connsiteX6" fmla="*/ 3733038 w 10515600"/>
              <a:gd name="connsiteY6" fmla="*/ 0 h 5416094"/>
              <a:gd name="connsiteX7" fmla="*/ 4179951 w 10515600"/>
              <a:gd name="connsiteY7" fmla="*/ 0 h 5416094"/>
              <a:gd name="connsiteX8" fmla="*/ 5047488 w 10515600"/>
              <a:gd name="connsiteY8" fmla="*/ 0 h 5416094"/>
              <a:gd name="connsiteX9" fmla="*/ 5915025 w 10515600"/>
              <a:gd name="connsiteY9" fmla="*/ 0 h 5416094"/>
              <a:gd name="connsiteX10" fmla="*/ 6572250 w 10515600"/>
              <a:gd name="connsiteY10" fmla="*/ 0 h 5416094"/>
              <a:gd name="connsiteX11" fmla="*/ 7439787 w 10515600"/>
              <a:gd name="connsiteY11" fmla="*/ 0 h 5416094"/>
              <a:gd name="connsiteX12" fmla="*/ 7991856 w 10515600"/>
              <a:gd name="connsiteY12" fmla="*/ 0 h 5416094"/>
              <a:gd name="connsiteX13" fmla="*/ 8543925 w 10515600"/>
              <a:gd name="connsiteY13" fmla="*/ 0 h 5416094"/>
              <a:gd name="connsiteX14" fmla="*/ 9306306 w 10515600"/>
              <a:gd name="connsiteY14" fmla="*/ 0 h 5416094"/>
              <a:gd name="connsiteX15" fmla="*/ 9858375 w 10515600"/>
              <a:gd name="connsiteY15" fmla="*/ 0 h 5416094"/>
              <a:gd name="connsiteX16" fmla="*/ 10515600 w 10515600"/>
              <a:gd name="connsiteY16" fmla="*/ 0 h 5416094"/>
              <a:gd name="connsiteX17" fmla="*/ 10515600 w 10515600"/>
              <a:gd name="connsiteY17" fmla="*/ 785334 h 5416094"/>
              <a:gd name="connsiteX18" fmla="*/ 10515600 w 10515600"/>
              <a:gd name="connsiteY18" fmla="*/ 1516506 h 5416094"/>
              <a:gd name="connsiteX19" fmla="*/ 10515600 w 10515600"/>
              <a:gd name="connsiteY19" fmla="*/ 2247679 h 5416094"/>
              <a:gd name="connsiteX20" fmla="*/ 10515600 w 10515600"/>
              <a:gd name="connsiteY20" fmla="*/ 2762208 h 5416094"/>
              <a:gd name="connsiteX21" fmla="*/ 10515600 w 10515600"/>
              <a:gd name="connsiteY21" fmla="*/ 3330898 h 5416094"/>
              <a:gd name="connsiteX22" fmla="*/ 10515600 w 10515600"/>
              <a:gd name="connsiteY22" fmla="*/ 4062071 h 5416094"/>
              <a:gd name="connsiteX23" fmla="*/ 10515600 w 10515600"/>
              <a:gd name="connsiteY23" fmla="*/ 4684921 h 5416094"/>
              <a:gd name="connsiteX24" fmla="*/ 10515600 w 10515600"/>
              <a:gd name="connsiteY24" fmla="*/ 5416094 h 5416094"/>
              <a:gd name="connsiteX25" fmla="*/ 9753219 w 10515600"/>
              <a:gd name="connsiteY25" fmla="*/ 5416094 h 5416094"/>
              <a:gd name="connsiteX26" fmla="*/ 9411462 w 10515600"/>
              <a:gd name="connsiteY26" fmla="*/ 5416094 h 5416094"/>
              <a:gd name="connsiteX27" fmla="*/ 8754237 w 10515600"/>
              <a:gd name="connsiteY27" fmla="*/ 5416094 h 5416094"/>
              <a:gd name="connsiteX28" fmla="*/ 8307324 w 10515600"/>
              <a:gd name="connsiteY28" fmla="*/ 5416094 h 5416094"/>
              <a:gd name="connsiteX29" fmla="*/ 7544943 w 10515600"/>
              <a:gd name="connsiteY29" fmla="*/ 5416094 h 5416094"/>
              <a:gd name="connsiteX30" fmla="*/ 7098030 w 10515600"/>
              <a:gd name="connsiteY30" fmla="*/ 5416094 h 5416094"/>
              <a:gd name="connsiteX31" fmla="*/ 6335649 w 10515600"/>
              <a:gd name="connsiteY31" fmla="*/ 5416094 h 5416094"/>
              <a:gd name="connsiteX32" fmla="*/ 5993892 w 10515600"/>
              <a:gd name="connsiteY32" fmla="*/ 5416094 h 5416094"/>
              <a:gd name="connsiteX33" fmla="*/ 5231511 w 10515600"/>
              <a:gd name="connsiteY33" fmla="*/ 5416094 h 5416094"/>
              <a:gd name="connsiteX34" fmla="*/ 4784598 w 10515600"/>
              <a:gd name="connsiteY34" fmla="*/ 5416094 h 5416094"/>
              <a:gd name="connsiteX35" fmla="*/ 4442841 w 10515600"/>
              <a:gd name="connsiteY35" fmla="*/ 5416094 h 5416094"/>
              <a:gd name="connsiteX36" fmla="*/ 3995928 w 10515600"/>
              <a:gd name="connsiteY36" fmla="*/ 5416094 h 5416094"/>
              <a:gd name="connsiteX37" fmla="*/ 3233547 w 10515600"/>
              <a:gd name="connsiteY37" fmla="*/ 5416094 h 5416094"/>
              <a:gd name="connsiteX38" fmla="*/ 2786634 w 10515600"/>
              <a:gd name="connsiteY38" fmla="*/ 5416094 h 5416094"/>
              <a:gd name="connsiteX39" fmla="*/ 2444877 w 10515600"/>
              <a:gd name="connsiteY39" fmla="*/ 5416094 h 5416094"/>
              <a:gd name="connsiteX40" fmla="*/ 1997964 w 10515600"/>
              <a:gd name="connsiteY40" fmla="*/ 5416094 h 5416094"/>
              <a:gd name="connsiteX41" fmla="*/ 1445895 w 10515600"/>
              <a:gd name="connsiteY41" fmla="*/ 5416094 h 5416094"/>
              <a:gd name="connsiteX42" fmla="*/ 788670 w 10515600"/>
              <a:gd name="connsiteY42" fmla="*/ 5416094 h 5416094"/>
              <a:gd name="connsiteX43" fmla="*/ 0 w 10515600"/>
              <a:gd name="connsiteY43" fmla="*/ 5416094 h 5416094"/>
              <a:gd name="connsiteX44" fmla="*/ 0 w 10515600"/>
              <a:gd name="connsiteY44" fmla="*/ 4630760 h 5416094"/>
              <a:gd name="connsiteX45" fmla="*/ 0 w 10515600"/>
              <a:gd name="connsiteY45" fmla="*/ 3953749 h 5416094"/>
              <a:gd name="connsiteX46" fmla="*/ 0 w 10515600"/>
              <a:gd name="connsiteY46" fmla="*/ 3276737 h 5416094"/>
              <a:gd name="connsiteX47" fmla="*/ 0 w 10515600"/>
              <a:gd name="connsiteY47" fmla="*/ 2599725 h 5416094"/>
              <a:gd name="connsiteX48" fmla="*/ 0 w 10515600"/>
              <a:gd name="connsiteY48" fmla="*/ 1922713 h 5416094"/>
              <a:gd name="connsiteX49" fmla="*/ 0 w 10515600"/>
              <a:gd name="connsiteY49" fmla="*/ 1299863 h 5416094"/>
              <a:gd name="connsiteX50" fmla="*/ 0 w 10515600"/>
              <a:gd name="connsiteY5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515600" h="5416094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24919" y="196329"/>
                  <a:pt x="10549062" y="488432"/>
                  <a:pt x="10515600" y="785334"/>
                </a:cubicBezTo>
                <a:cubicBezTo>
                  <a:pt x="10482138" y="1082236"/>
                  <a:pt x="10536385" y="1323726"/>
                  <a:pt x="10515600" y="1516506"/>
                </a:cubicBezTo>
                <a:cubicBezTo>
                  <a:pt x="10494815" y="1709286"/>
                  <a:pt x="10546328" y="2097632"/>
                  <a:pt x="10515600" y="2247679"/>
                </a:cubicBezTo>
                <a:cubicBezTo>
                  <a:pt x="10484872" y="2397726"/>
                  <a:pt x="10491771" y="2577292"/>
                  <a:pt x="10515600" y="2762208"/>
                </a:cubicBezTo>
                <a:cubicBezTo>
                  <a:pt x="10539429" y="2947124"/>
                  <a:pt x="10511007" y="3105736"/>
                  <a:pt x="10515600" y="3330898"/>
                </a:cubicBezTo>
                <a:cubicBezTo>
                  <a:pt x="10520194" y="3556060"/>
                  <a:pt x="10497393" y="3882611"/>
                  <a:pt x="10515600" y="4062071"/>
                </a:cubicBezTo>
                <a:cubicBezTo>
                  <a:pt x="10533807" y="4241531"/>
                  <a:pt x="10544791" y="4505155"/>
                  <a:pt x="10515600" y="4684921"/>
                </a:cubicBezTo>
                <a:cubicBezTo>
                  <a:pt x="10486410" y="4864687"/>
                  <a:pt x="10497356" y="5246484"/>
                  <a:pt x="10515600" y="5416094"/>
                </a:cubicBezTo>
                <a:cubicBezTo>
                  <a:pt x="10245623" y="5445692"/>
                  <a:pt x="10029676" y="5415505"/>
                  <a:pt x="9753219" y="5416094"/>
                </a:cubicBezTo>
                <a:cubicBezTo>
                  <a:pt x="9476762" y="5416683"/>
                  <a:pt x="9553148" y="5422760"/>
                  <a:pt x="9411462" y="5416094"/>
                </a:cubicBezTo>
                <a:cubicBezTo>
                  <a:pt x="9269776" y="5409428"/>
                  <a:pt x="8927709" y="5385012"/>
                  <a:pt x="8754237" y="5416094"/>
                </a:cubicBezTo>
                <a:cubicBezTo>
                  <a:pt x="8580766" y="5447176"/>
                  <a:pt x="8413264" y="5410024"/>
                  <a:pt x="8307324" y="5416094"/>
                </a:cubicBezTo>
                <a:cubicBezTo>
                  <a:pt x="8201384" y="5422164"/>
                  <a:pt x="7912690" y="5421686"/>
                  <a:pt x="7544943" y="5416094"/>
                </a:cubicBezTo>
                <a:cubicBezTo>
                  <a:pt x="7177196" y="5410502"/>
                  <a:pt x="7304235" y="5418502"/>
                  <a:pt x="7098030" y="5416094"/>
                </a:cubicBezTo>
                <a:cubicBezTo>
                  <a:pt x="6891825" y="5413686"/>
                  <a:pt x="6541479" y="5434609"/>
                  <a:pt x="6335649" y="5416094"/>
                </a:cubicBezTo>
                <a:cubicBezTo>
                  <a:pt x="6129819" y="5397579"/>
                  <a:pt x="6106541" y="5402791"/>
                  <a:pt x="5993892" y="5416094"/>
                </a:cubicBezTo>
                <a:cubicBezTo>
                  <a:pt x="5881243" y="5429397"/>
                  <a:pt x="5545248" y="5437743"/>
                  <a:pt x="5231511" y="5416094"/>
                </a:cubicBezTo>
                <a:cubicBezTo>
                  <a:pt x="4917774" y="5394445"/>
                  <a:pt x="4963237" y="5426599"/>
                  <a:pt x="4784598" y="5416094"/>
                </a:cubicBezTo>
                <a:cubicBezTo>
                  <a:pt x="4605959" y="5405589"/>
                  <a:pt x="4605904" y="5406658"/>
                  <a:pt x="4442841" y="5416094"/>
                </a:cubicBezTo>
                <a:cubicBezTo>
                  <a:pt x="4279778" y="5425530"/>
                  <a:pt x="4177180" y="5426138"/>
                  <a:pt x="3995928" y="5416094"/>
                </a:cubicBezTo>
                <a:cubicBezTo>
                  <a:pt x="3814676" y="5406050"/>
                  <a:pt x="3516440" y="5429234"/>
                  <a:pt x="3233547" y="5416094"/>
                </a:cubicBezTo>
                <a:cubicBezTo>
                  <a:pt x="2950654" y="5402954"/>
                  <a:pt x="2884354" y="5436103"/>
                  <a:pt x="2786634" y="5416094"/>
                </a:cubicBezTo>
                <a:cubicBezTo>
                  <a:pt x="2688914" y="5396085"/>
                  <a:pt x="2522958" y="5423232"/>
                  <a:pt x="2444877" y="5416094"/>
                </a:cubicBezTo>
                <a:cubicBezTo>
                  <a:pt x="2366796" y="5408956"/>
                  <a:pt x="2104768" y="5395479"/>
                  <a:pt x="1997964" y="5416094"/>
                </a:cubicBezTo>
                <a:cubicBezTo>
                  <a:pt x="1891160" y="5436709"/>
                  <a:pt x="1573016" y="5412376"/>
                  <a:pt x="1445895" y="5416094"/>
                </a:cubicBezTo>
                <a:cubicBezTo>
                  <a:pt x="1318774" y="5419812"/>
                  <a:pt x="986443" y="5400529"/>
                  <a:pt x="788670" y="5416094"/>
                </a:cubicBezTo>
                <a:cubicBezTo>
                  <a:pt x="590897" y="5431659"/>
                  <a:pt x="363709" y="5381266"/>
                  <a:pt x="0" y="5416094"/>
                </a:cubicBezTo>
                <a:cubicBezTo>
                  <a:pt x="-22973" y="5218643"/>
                  <a:pt x="-26699" y="5010779"/>
                  <a:pt x="0" y="4630760"/>
                </a:cubicBezTo>
                <a:cubicBezTo>
                  <a:pt x="26699" y="4250741"/>
                  <a:pt x="-15389" y="4196664"/>
                  <a:pt x="0" y="3953749"/>
                </a:cubicBezTo>
                <a:cubicBezTo>
                  <a:pt x="15389" y="3710834"/>
                  <a:pt x="468" y="3611311"/>
                  <a:pt x="0" y="3276737"/>
                </a:cubicBezTo>
                <a:cubicBezTo>
                  <a:pt x="-468" y="2942163"/>
                  <a:pt x="15360" y="2781998"/>
                  <a:pt x="0" y="2599725"/>
                </a:cubicBezTo>
                <a:cubicBezTo>
                  <a:pt x="-15360" y="2417452"/>
                  <a:pt x="14816" y="2100232"/>
                  <a:pt x="0" y="1922713"/>
                </a:cubicBezTo>
                <a:cubicBezTo>
                  <a:pt x="-14816" y="1745194"/>
                  <a:pt x="-24648" y="1604167"/>
                  <a:pt x="0" y="1299863"/>
                </a:cubicBezTo>
                <a:cubicBezTo>
                  <a:pt x="24648" y="995559"/>
                  <a:pt x="2182" y="279525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E515678-95F2-D8DE-BDEA-0D17C654B7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5354" y="914400"/>
            <a:ext cx="6625092" cy="4968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1285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8AF5748-FED8-45BA-8631-26D1D10F32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02F4418-CBF4-B38C-2D29-E46410A82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EFECTO DE LA DIFUSIÓN DE CONCENTRACIÓN EN LA VELOCIDAD DE DIFUSIÓN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7B171F7-2898-98D1-3D9A-B52476B179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981" y="4872922"/>
            <a:ext cx="3933306" cy="120814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MAYOR CONCENTRACIÓN MAYOR DIFUSIÓN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D3B69C8-EA17-F5B2-FDAC-4EA1E72F43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4608" y="1564761"/>
            <a:ext cx="6846363" cy="3577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9311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B1F108D-1A97-4116-9C32-E0CD6F6278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51D8037-80E8-1073-EEC3-E2BF321AE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935" y="854168"/>
            <a:ext cx="3527117" cy="266568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INTERSTICIO Y LÍQUIDO INTERSTICIAL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276E0C7-D588-440B-8F4A-876392DB71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43658" y="3396997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DEA8D4-D640-4088-B589-8760DC702F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40655" y="854168"/>
            <a:ext cx="7151345" cy="6088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F63F87A1-EAE3-CA44-A5D8-35A52E75C6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50685" y="1931328"/>
            <a:ext cx="6595293" cy="309657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08A22B1-9011-459B-BCED-99F879F1E9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40655" y="6022991"/>
            <a:ext cx="7151345" cy="6088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3233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661396A-988A-79DB-47CE-FEC314846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s-GT" sz="5400"/>
              <a:t>TEMAS</a:t>
            </a:r>
          </a:p>
        </p:txBody>
      </p:sp>
      <p:sp>
        <p:nvSpPr>
          <p:cNvPr id="20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33FC4CE-EDC2-89A6-3115-2439AD73A6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s-GT" sz="2200"/>
              <a:t>ESTRUCTURA DE LA MICROCIRCULACIÓN</a:t>
            </a:r>
          </a:p>
          <a:p>
            <a:r>
              <a:rPr lang="es-GT" sz="2200"/>
              <a:t>FLUJO DE SANGRE EN LOS CAPILARES</a:t>
            </a:r>
          </a:p>
          <a:p>
            <a:r>
              <a:rPr lang="es-GT" sz="2200"/>
              <a:t>INTERCAMBIO ENTRE SANGRE Y EL INTERSTICIO</a:t>
            </a:r>
          </a:p>
          <a:p>
            <a:r>
              <a:rPr lang="es-GT" sz="2200"/>
              <a:t>EQUILIBRIO DE STARLING CAPILAR</a:t>
            </a:r>
          </a:p>
          <a:p>
            <a:r>
              <a:rPr lang="es-GT" sz="2200"/>
              <a:t>SISTEMA LINFÁTICO</a:t>
            </a:r>
          </a:p>
        </p:txBody>
      </p:sp>
      <p:pic>
        <p:nvPicPr>
          <p:cNvPr id="14" name="Picture 13" descr="Patrón creado por el delta de un río en vista cenital">
            <a:extLst>
              <a:ext uri="{FF2B5EF4-FFF2-40B4-BE49-F238E27FC236}">
                <a16:creationId xmlns:a16="http://schemas.microsoft.com/office/drawing/2014/main" id="{A3853488-651B-DACF-B2AC-F386F41564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93" r="15080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76646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0A75B00-2799-ADE6-6698-3829164080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051" r="1285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7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F95F272-8909-EB58-736A-3A978A379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es-GT" sz="4000"/>
              <a:t>INTERSTICIO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0EE2915-A4CE-53F7-18DF-53F20853A6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r>
              <a:rPr lang="es-GT" sz="2000"/>
              <a:t>CONTIENE DOS TIPOS DE ESTRUCTURAS SÓLIDAS: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GT" sz="2000"/>
              <a:t> Haces de fibras de colágeno: largos, fuertes proporcionan fuerza tensional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GT" sz="2000"/>
              <a:t>Filamentos de proteoglucanos : Son finos, enrollados, compuestos por 98 % de ácido hialurónico y 2 % de proteínas</a:t>
            </a:r>
          </a:p>
        </p:txBody>
      </p:sp>
    </p:spTree>
    <p:extLst>
      <p:ext uri="{BB962C8B-B14F-4D97-AF65-F5344CB8AC3E}">
        <p14:creationId xmlns:p14="http://schemas.microsoft.com/office/powerpoint/2010/main" val="20158787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E99637F-5B37-6A1F-B04C-AB9B37FEE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es-GT" sz="3800"/>
              <a:t>INTERSTICIO Y LÍQUIDO INTERSTICIAL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EEE01E9-C1B9-4465-142D-75FBAA4751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r>
              <a:rPr lang="es-GT" sz="2200" dirty="0"/>
              <a:t>FIBRAS DE COLÁGENO</a:t>
            </a:r>
          </a:p>
          <a:p>
            <a:r>
              <a:rPr lang="es-GT" sz="2200" dirty="0"/>
              <a:t>FILAMENTOS DE PROTEOGLUCANOS</a:t>
            </a:r>
          </a:p>
          <a:p>
            <a:r>
              <a:rPr lang="es-GT" sz="2200" dirty="0"/>
              <a:t>VESÍCULAS DE LÍQUIDO LIBRE: menos de 1 %. Cuando aumenta hay edema</a:t>
            </a:r>
          </a:p>
          <a:p>
            <a:r>
              <a:rPr lang="es-GT" sz="2200" dirty="0"/>
              <a:t>GEL TISULAR: DIFUSIÓN RÁPIDA</a:t>
            </a:r>
          </a:p>
          <a:p>
            <a:pPr marL="0" indent="0">
              <a:buNone/>
            </a:pPr>
            <a:endParaRPr lang="es-GT" sz="22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03E8E70-03F6-1E3D-75EB-D07322809E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5647" y="640080"/>
            <a:ext cx="6761017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5595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5BE56EA-4AEB-B22D-1EB2-EB04EB59E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es-GT" sz="3000"/>
              <a:t>FILTRACIÓN DE LÍQUIDOS A TRAVÉS DE LOS CAPILARES</a:t>
            </a:r>
          </a:p>
        </p:txBody>
      </p:sp>
      <p:sp>
        <p:nvSpPr>
          <p:cNvPr id="20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31B571F-1F13-507D-8DE8-85EA1F4A73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r>
              <a:rPr lang="es-GT" sz="1500"/>
              <a:t>PRESIÓN HIDROSTÁTICA: Saca el líquido al intersticio</a:t>
            </a:r>
          </a:p>
          <a:p>
            <a:r>
              <a:rPr lang="es-GT" sz="1500"/>
              <a:t>PRESIÓN COLOIDOSMÓTICA DEL PLASMA: Atrae líquidos hacia el capilar (ósmosis)</a:t>
            </a:r>
          </a:p>
          <a:p>
            <a:r>
              <a:rPr lang="es-GT" sz="1500"/>
              <a:t>Intersticio tiene menos proteínas que el plasma: Presión coloidosmótica (baja)</a:t>
            </a:r>
          </a:p>
          <a:p>
            <a:r>
              <a:rPr lang="es-GT" sz="1500"/>
              <a:t>La suma de todas estas fuerzas se llama Presión de Filtración Neta (PNF) que es ligeramente negativa.</a:t>
            </a:r>
          </a:p>
          <a:p>
            <a:r>
              <a:rPr lang="es-GT" sz="1500"/>
              <a:t>Las cuatro fuerzas se les denomina FUERZAS DE STARLING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1E18A89-E8B3-7252-C6A1-2335952B46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296" y="1780737"/>
            <a:ext cx="6903720" cy="3296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1468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C0D6901-D9F4-8BAE-F068-D35DE636D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s-GT" sz="4600"/>
              <a:t>PRESIÓN DE FILTRACIÓN NETA</a:t>
            </a:r>
          </a:p>
        </p:txBody>
      </p:sp>
      <p:sp>
        <p:nvSpPr>
          <p:cNvPr id="27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868E2A0-A37E-DE40-7986-7E14F5BF44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s-GT" sz="2200"/>
              <a:t>ES POSITIVA</a:t>
            </a:r>
          </a:p>
          <a:p>
            <a:r>
              <a:rPr lang="es-GT" sz="2200"/>
              <a:t>LOS CAPILARES LINFÁTICOS ABSORBEN EL LÍQUIDO, MACROMOLÉCULAS ETC.</a:t>
            </a:r>
          </a:p>
          <a:p>
            <a:r>
              <a:rPr lang="es-GT" sz="2200"/>
              <a:t>LOS CAPILARES TIENEN PRESIÓN NEGATIVA, POR ESO SUCCIONAN LAS SUSTANCIAS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E1DE6C9-509E-6576-DD69-A57F8B7B83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940" r="28643" b="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343891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A8428C-D64D-88B0-D95D-16FA5A57E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GT" dirty="0"/>
              <a:t>PRESIÓN COLOIDOSMÓTICA</a:t>
            </a:r>
          </a:p>
        </p:txBody>
      </p:sp>
      <p:graphicFrame>
        <p:nvGraphicFramePr>
          <p:cNvPr id="4" name="Tabla 4">
            <a:extLst>
              <a:ext uri="{FF2B5EF4-FFF2-40B4-BE49-F238E27FC236}">
                <a16:creationId xmlns:a16="http://schemas.microsoft.com/office/drawing/2014/main" id="{713201E1-27E1-2C5C-4A2D-85A42DCE5B8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31726686"/>
              </p:ext>
            </p:extLst>
          </p:nvPr>
        </p:nvGraphicFramePr>
        <p:xfrm>
          <a:off x="838200" y="1825625"/>
          <a:ext cx="105156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1882518797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1812159402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408539489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319620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GT" dirty="0"/>
                        <a:t>g/dl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GT" dirty="0"/>
                        <a:t>Hp (mm/hg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34933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GT" dirty="0"/>
                        <a:t>ALBÚMINA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GT" dirty="0"/>
                        <a:t>4.5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GT" dirty="0"/>
                        <a:t>21.8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5107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GT" dirty="0"/>
                        <a:t>GLOBULINAS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GT" dirty="0"/>
                        <a:t>2.5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GT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G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14971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GT" dirty="0"/>
                        <a:t>FIBRINÓGENO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GT" dirty="0"/>
                        <a:t>0.3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GT" dirty="0"/>
                        <a:t>0.2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G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86079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GT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GT" dirty="0"/>
                        <a:t>7.3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GT" dirty="0"/>
                        <a:t>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G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3044699"/>
                  </a:ext>
                </a:extLst>
              </a:tr>
            </a:tbl>
          </a:graphicData>
        </a:graphic>
      </p:graphicFrame>
      <p:pic>
        <p:nvPicPr>
          <p:cNvPr id="5" name="Imagen 4">
            <a:extLst>
              <a:ext uri="{FF2B5EF4-FFF2-40B4-BE49-F238E27FC236}">
                <a16:creationId xmlns:a16="http://schemas.microsoft.com/office/drawing/2014/main" id="{C6D686C0-5388-08D9-B264-80CF2A1277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2826" y="3959604"/>
            <a:ext cx="3478075" cy="2898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9066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C9B446A-6343-4E56-90BA-061E4DDF0F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3EC72A1B-03D3-499C-B4BF-AC68EEC22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216322C2-3CF0-4D33-BF90-3F384CF6D2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A79FA65-37CA-7133-F07C-E6321C700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es-GT" sz="2800"/>
              <a:t>PRESIÓN CAPILAR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375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4C5E13F-A6E6-DA58-BE9C-8170BA420E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3" y="2718054"/>
            <a:ext cx="4228899" cy="3207258"/>
          </a:xfrm>
        </p:spPr>
        <p:txBody>
          <a:bodyPr anchor="t">
            <a:normAutofit/>
          </a:bodyPr>
          <a:lstStyle/>
          <a:p>
            <a:r>
              <a:rPr lang="es-GT" sz="2000" dirty="0"/>
              <a:t>EXTREMO ARTERIAL: 35 mm/hg</a:t>
            </a:r>
          </a:p>
          <a:p>
            <a:r>
              <a:rPr lang="es-GT" sz="2000" dirty="0"/>
              <a:t>EXTREMO VENOSO:   10 mm/hg</a:t>
            </a:r>
          </a:p>
          <a:p>
            <a:r>
              <a:rPr lang="es-GT" sz="2000" dirty="0"/>
              <a:t>PRESIÓN MEDIA CAPILAR: 17 mm/hg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B1B4FC9-9BD4-9642-6987-EF09BAE9E9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8967" y="1451925"/>
            <a:ext cx="6921940" cy="4063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2111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C9B446A-6343-4E56-90BA-061E4DDF0F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3EC72A1B-03D3-499C-B4BF-AC68EEC22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216322C2-3CF0-4D33-BF90-3F384CF6D2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74E1052-5F3A-0ECF-3629-CFD97B865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es-GT" sz="2400"/>
              <a:t>FUERZAS DE FILTRACIÓN EN EL EXTREMO CAPILAR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375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6676378-BF42-EBE6-F867-B49F39EFFC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rmAutofit/>
          </a:bodyPr>
          <a:lstStyle/>
          <a:p>
            <a:r>
              <a:rPr lang="es-GT" sz="1400"/>
              <a:t>PRESIÓN HIDROSTÁTICA ES DE 30 mm/hg, hacia el intersticio</a:t>
            </a:r>
          </a:p>
          <a:p>
            <a:r>
              <a:rPr lang="es-GT" sz="1400"/>
              <a:t>PRESIÓN NEGATIVA INTERSTICIAL: 3 mm/hg, hacia el intersticio</a:t>
            </a:r>
          </a:p>
          <a:p>
            <a:r>
              <a:rPr lang="es-GT" sz="1400"/>
              <a:t>PRESIÓN COLOIDOSMÓTICA DEL PLASMA: 28 mm/hg hacia el vaso</a:t>
            </a:r>
          </a:p>
          <a:p>
            <a:r>
              <a:rPr lang="es-GT" sz="1400"/>
              <a:t>PRESIÓN COLOIDOSMÓTICA INTERSTICIAL: 8 mm/hg, hacia el intersticio</a:t>
            </a:r>
          </a:p>
          <a:p>
            <a:r>
              <a:rPr lang="es-GT" sz="1400"/>
              <a:t>FUERZAS DE SALIDA: 41 mm/hg</a:t>
            </a:r>
          </a:p>
          <a:p>
            <a:r>
              <a:rPr lang="es-GT" sz="1400"/>
              <a:t>FUERZAS DE ENTRADA: 28 mm/hg</a:t>
            </a:r>
          </a:p>
          <a:p>
            <a:r>
              <a:rPr lang="es-GT" sz="1400"/>
              <a:t>FUERZA NETA DE SALIDA: 13 mm/hg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DA94D6A-32D7-C3E5-CB88-D83FCDC5E1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8967" y="1259947"/>
            <a:ext cx="6921940" cy="4447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6465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F8ABB2E-79FD-8D99-C155-F43B143F0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es-GT" sz="5400"/>
              <a:t>EXTREMO VENOSO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AAD2AF8-A2C5-20FE-E4E6-7D8257628A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5" y="2807208"/>
            <a:ext cx="4146337" cy="3410712"/>
          </a:xfrm>
        </p:spPr>
        <p:txBody>
          <a:bodyPr anchor="t">
            <a:normAutofit fontScale="92500"/>
          </a:bodyPr>
          <a:lstStyle/>
          <a:p>
            <a:r>
              <a:rPr lang="es-GT" sz="2000" dirty="0"/>
              <a:t>PRESIÓN HIDROSTÁTICA CAPILAR: 10 mm/hg</a:t>
            </a:r>
          </a:p>
          <a:p>
            <a:r>
              <a:rPr lang="es-GT" sz="2000" dirty="0"/>
              <a:t>PRESIÓN NEGATIVA INTERSTICIAL: 3 mm/hg</a:t>
            </a:r>
          </a:p>
          <a:p>
            <a:r>
              <a:rPr lang="es-GT" sz="2000" dirty="0"/>
              <a:t>PRESIÓN COLOIDOSMÓTICA DEL PLASMA: 28 mm/hg</a:t>
            </a:r>
          </a:p>
          <a:p>
            <a:r>
              <a:rPr lang="es-GT" sz="2000" dirty="0"/>
              <a:t>PRESIÓN COLOIDOSMÓTICA INTERSTICIAL: 8 mm/hg</a:t>
            </a:r>
          </a:p>
          <a:p>
            <a:r>
              <a:rPr lang="es-GT" sz="2000" dirty="0"/>
              <a:t>FUERZA TOTAL DE SALIDA. 21 mm/hg</a:t>
            </a:r>
          </a:p>
          <a:p>
            <a:r>
              <a:rPr lang="es-GT" sz="2000" dirty="0"/>
              <a:t>FUERZA NETA DE SALIDA 7 mm/hg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AC235C4-647F-ADE5-1DA5-B8DCF37BC2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296" y="1211179"/>
            <a:ext cx="6903720" cy="4435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1517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32615C5-6924-C5C4-FF29-A993CF653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es-GT" sz="3000"/>
              <a:t>EQUILIBRIO DE STARLING (filtración capilar media)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ACB915C-018D-DCC9-3DB0-52FE2DADF0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r>
              <a:rPr lang="es-GT" sz="1500"/>
              <a:t>Presión hidrostática capilar media: 17 mm/hg</a:t>
            </a:r>
          </a:p>
          <a:p>
            <a:r>
              <a:rPr lang="es-GT" sz="1500"/>
              <a:t>Presión negativa intersticial de 3 mm/hg</a:t>
            </a:r>
          </a:p>
          <a:p>
            <a:r>
              <a:rPr lang="es-GT" sz="1500"/>
              <a:t>Presión coloidosmótica del plasma: 28 mm/hg</a:t>
            </a:r>
          </a:p>
          <a:p>
            <a:r>
              <a:rPr lang="es-GT" sz="1500"/>
              <a:t>Presión coloidosmótica intersticial: 8 mm/hg</a:t>
            </a:r>
          </a:p>
          <a:p>
            <a:r>
              <a:rPr lang="es-GT" sz="1500"/>
              <a:t>Fuerza total de salida 28 mm/hg</a:t>
            </a:r>
          </a:p>
          <a:p>
            <a:r>
              <a:rPr lang="es-GT" sz="1500"/>
              <a:t>Fuerza de entrada de 28 mm/hg</a:t>
            </a:r>
          </a:p>
          <a:p>
            <a:r>
              <a:rPr lang="es-GT" sz="1500"/>
              <a:t>FUERZA NETA DE SALIDA: 0.3 mm/hg</a:t>
            </a:r>
          </a:p>
          <a:p>
            <a:endParaRPr lang="es-GT" sz="1500"/>
          </a:p>
          <a:p>
            <a:endParaRPr lang="es-GT" sz="150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24645F1-4A93-439E-F627-3B4F7A6DAE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296" y="840105"/>
            <a:ext cx="6903720" cy="517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6822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0377D86-C794-3C4A-67B7-CF6D84223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es-GT" sz="3400"/>
              <a:t>ALTERACIONES DEL EQUILIBRIO CAPILAR (EDEMA)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4863F93-810C-1789-A4A0-D202E978D5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 fontScale="85000" lnSpcReduction="20000"/>
          </a:bodyPr>
          <a:lstStyle/>
          <a:p>
            <a:r>
              <a:rPr lang="es-GT" sz="2200" dirty="0"/>
              <a:t>Aumento de la presión capilar</a:t>
            </a:r>
          </a:p>
          <a:p>
            <a:r>
              <a:rPr lang="es-GT" sz="2200" dirty="0"/>
              <a:t>Disminución de la presión coloidosmótica</a:t>
            </a:r>
          </a:p>
          <a:p>
            <a:r>
              <a:rPr lang="es-GT" sz="2200" dirty="0"/>
              <a:t>Aumento de la permeabilidad capilar</a:t>
            </a:r>
          </a:p>
          <a:p>
            <a:r>
              <a:rPr lang="es-GT" sz="2200" dirty="0"/>
              <a:t>Obstrucción linfática</a:t>
            </a:r>
          </a:p>
          <a:p>
            <a:r>
              <a:rPr lang="es-GT" sz="2200" dirty="0"/>
              <a:t>Si la presión hidrostática aumenta a 48.3 mm/hg</a:t>
            </a:r>
          </a:p>
          <a:p>
            <a:r>
              <a:rPr lang="es-GT" sz="2200" dirty="0"/>
              <a:t>Fuerza de salida sube a 20.3</a:t>
            </a:r>
          </a:p>
          <a:p>
            <a:r>
              <a:rPr lang="es-GT" sz="2200" dirty="0"/>
              <a:t>Retención de sal, insuficiencia cardíaca, retención de agua etc.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AF17E5C-EBD0-8F12-9028-C27BB06B47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296" y="1271587"/>
            <a:ext cx="6903720" cy="431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2814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9FDF13C-D82D-7826-F69B-A66A05744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s-GT">
                <a:solidFill>
                  <a:srgbClr val="FFFFFF"/>
                </a:solidFill>
              </a:rPr>
              <a:t>FUNCIÓN DEL SISTEMA CAPILAR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C2B2D8-7473-FFBD-C655-572F147184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r>
              <a:rPr lang="es-GT" dirty="0"/>
              <a:t>TRANSPORTE DE NUTRIENTES A LOS TEJIDOS </a:t>
            </a:r>
          </a:p>
          <a:p>
            <a:r>
              <a:rPr lang="es-GT" dirty="0"/>
              <a:t>ELIMINACIÓN DE LOS DESECHOS CELULARES</a:t>
            </a:r>
          </a:p>
        </p:txBody>
      </p:sp>
    </p:spTree>
    <p:extLst>
      <p:ext uri="{BB962C8B-B14F-4D97-AF65-F5344CB8AC3E}">
        <p14:creationId xmlns:p14="http://schemas.microsoft.com/office/powerpoint/2010/main" val="5404607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ADCC291-9899-69DB-E2F3-3110AFF4C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es-GT" sz="2600"/>
              <a:t>DISMINUCIÓN DE LA PRESIÓN COLOIDOSMÓTICA DEL PLASMA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6357EC4F-235E-4222-A36F-C7878ACE3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5FD11E9-712F-EA74-9B74-FC7B5CC6D3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r>
              <a:rPr lang="es-GT" sz="2000"/>
              <a:t>PROTEINAS DISMINUIDAS</a:t>
            </a:r>
          </a:p>
          <a:p>
            <a:r>
              <a:rPr lang="es-GT" sz="2000"/>
              <a:t>FUERZA DE PRESIÓN COLOIDOSMÓTICA DISMINUYE A 8 mm/hg</a:t>
            </a:r>
          </a:p>
          <a:p>
            <a:r>
              <a:rPr lang="es-GT" sz="2000"/>
              <a:t>SE ACUMULA EL LÍQUIDO EN EL INTERSTICIO.</a:t>
            </a:r>
          </a:p>
          <a:p>
            <a:r>
              <a:rPr lang="es-GT" sz="2000"/>
              <a:t>DESNUTRICIÓN</a:t>
            </a:r>
          </a:p>
          <a:p>
            <a:r>
              <a:rPr lang="es-GT" sz="2000"/>
              <a:t>HEPATOPATÍA</a:t>
            </a:r>
          </a:p>
          <a:p>
            <a:r>
              <a:rPr lang="es-GT" sz="2000"/>
              <a:t>SÍNDROME NEFRÓTICO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B189AF2-9A3D-15C5-F848-70E499FFD7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296" y="1271587"/>
            <a:ext cx="6903720" cy="431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5595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7253C40-FF80-79AD-3464-7080F436C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es-GT" sz="3400"/>
              <a:t>AUMENTO DE LA PERMEABILIDAD CAPILAR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6357EC4F-235E-4222-A36F-C7878ACE3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72F0C18-1C1F-E434-FC0E-A449D90FF9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r>
              <a:rPr lang="es-GT" sz="1700"/>
              <a:t>Poros aumentan de tamaño</a:t>
            </a:r>
          </a:p>
          <a:p>
            <a:r>
              <a:rPr lang="es-GT" sz="1700"/>
              <a:t>Daño de la membrana basal del capilar</a:t>
            </a:r>
          </a:p>
          <a:p>
            <a:r>
              <a:rPr lang="es-GT" sz="1700"/>
              <a:t>Salen las proteínas hacia el intersticio</a:t>
            </a:r>
          </a:p>
          <a:p>
            <a:r>
              <a:rPr lang="es-GT" sz="1700"/>
              <a:t>Aumenta la presión coloidosmótica intersticial que hala líquido</a:t>
            </a:r>
          </a:p>
          <a:p>
            <a:r>
              <a:rPr lang="es-GT" sz="1700"/>
              <a:t>CAUSANDO EDEMA</a:t>
            </a:r>
          </a:p>
          <a:p>
            <a:r>
              <a:rPr lang="es-GT" sz="1700"/>
              <a:t>CAUSAS: Infecciones, quemaduras, toxinas etc.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FB762A8-DF86-BFEF-38BD-BB46AE1E31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6102" y="640080"/>
            <a:ext cx="6700107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2911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771C43F-216F-6B4D-7FAA-DFD316D62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es-GT" sz="3800"/>
              <a:t>OBSTRUCCIÓN DEL SISTEMA LINFÁTICO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6357EC4F-235E-4222-A36F-C7878ACE3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AC01FDD-1BEE-FAFE-D158-C9AA827C69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r>
              <a:rPr lang="es-GT" sz="2200"/>
              <a:t>TUMORES</a:t>
            </a:r>
          </a:p>
          <a:p>
            <a:r>
              <a:rPr lang="es-GT" sz="2200"/>
              <a:t>CANCER</a:t>
            </a:r>
          </a:p>
          <a:p>
            <a:r>
              <a:rPr lang="es-GT" sz="2200"/>
              <a:t>PARÁSITOS</a:t>
            </a:r>
          </a:p>
          <a:p>
            <a:endParaRPr lang="es-GT" sz="220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2709311-5787-5686-3E35-B19F413A04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296" y="1285213"/>
            <a:ext cx="6903720" cy="428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2627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CCE9538-E18E-4520-0681-191484611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es-GT" sz="3800"/>
              <a:t>FUNCIÓN DEL SISTEMA LINFÁTICO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6357EC4F-235E-4222-A36F-C7878ACE3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3A30554-4B2B-D0A7-42FA-EF012E4D78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r>
              <a:rPr lang="es-GT" sz="2200"/>
              <a:t>CONSERVACIÓN DE LAS PROTEÍNAS Y LÍQUIDO PLASMÁTICO</a:t>
            </a:r>
          </a:p>
          <a:p>
            <a:r>
              <a:rPr lang="es-GT" sz="2200"/>
              <a:t>DEFENSA CONTRA ENFERMEDADES</a:t>
            </a:r>
          </a:p>
          <a:p>
            <a:r>
              <a:rPr lang="es-GT" sz="2200"/>
              <a:t>ABSORCIÓN DE LÍPIDOS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FDE6840-3352-31F1-5176-B48E2DC55E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2988" y="640080"/>
            <a:ext cx="4446335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1337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2D67538-0320-4694-21ED-30D89033BE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616" y="0"/>
            <a:ext cx="57127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5905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4B3C621A-A0F0-324B-959D-1035BB976F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14" r="528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7800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5DCB5928-DC7D-4612-9922-441966E15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1" name="Freeform: Shape 20">
            <a:extLst>
              <a:ext uri="{FF2B5EF4-FFF2-40B4-BE49-F238E27FC236}">
                <a16:creationId xmlns:a16="http://schemas.microsoft.com/office/drawing/2014/main" id="{682C1161-1736-45EC-99B7-33F3CAE9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762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3" name="Freeform: Shape 22">
            <a:extLst>
              <a:ext uri="{FF2B5EF4-FFF2-40B4-BE49-F238E27FC236}">
                <a16:creationId xmlns:a16="http://schemas.microsoft.com/office/drawing/2014/main" id="{84D4DDB8-B68F-45B0-9F62-C4279996F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E588551-3C72-27DF-B069-60A74633C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GRACIAS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99824E9-5C14-3D1E-9855-BF16D0A22E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7981" y="4872922"/>
            <a:ext cx="3933306" cy="1208141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0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Graphic 15" descr="Smiling Face with No Fill">
            <a:extLst>
              <a:ext uri="{FF2B5EF4-FFF2-40B4-BE49-F238E27FC236}">
                <a16:creationId xmlns:a16="http://schemas.microsoft.com/office/drawing/2014/main" id="{26F97767-D4DF-E7C3-1452-AFBC5AB828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91084" y="625684"/>
            <a:ext cx="5455380" cy="545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2139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195D010-E2D5-F795-7922-849E47863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5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MICROCIRCULACIÓN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52BDD5-0FAE-B45A-E5AC-3C61C12784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042" y="806824"/>
            <a:ext cx="2919738" cy="1494117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>
              <a:buNone/>
            </a:pPr>
            <a:r>
              <a:rPr lang="en-US" sz="20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CAPILARES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E886AFF-CDF9-B698-C0A5-7243DBDAAA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2428" y="791602"/>
            <a:ext cx="7225748" cy="5274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6509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6">
            <a:extLst>
              <a:ext uri="{FF2B5EF4-FFF2-40B4-BE49-F238E27FC236}">
                <a16:creationId xmlns:a16="http://schemas.microsoft.com/office/drawing/2014/main" id="{69D184B2-2226-4E31-BCCB-4443307674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8533" y="918266"/>
            <a:ext cx="706127" cy="5863534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 7">
            <a:extLst>
              <a:ext uri="{FF2B5EF4-FFF2-40B4-BE49-F238E27FC236}">
                <a16:creationId xmlns:a16="http://schemas.microsoft.com/office/drawing/2014/main" id="{1AC4D4E3-486A-464A-8EC8-D44881097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7879" y="643467"/>
            <a:ext cx="420307" cy="5668919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64DE13E-58EB-4475-B79C-0D4FC65123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38387" y="643467"/>
            <a:ext cx="10933503" cy="5391944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63FC3D9-DE85-F572-54D3-6FB840FBAE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3578" y="1512855"/>
            <a:ext cx="9664846" cy="3654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6072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6AC3602-3348-4F31-9E43-076B03514E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1690688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1C75D2C-FB07-09A1-950B-E0172E210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00580"/>
            <a:ext cx="9829800" cy="1089529"/>
          </a:xfrm>
        </p:spPr>
        <p:txBody>
          <a:bodyPr>
            <a:normAutofit/>
          </a:bodyPr>
          <a:lstStyle/>
          <a:p>
            <a:r>
              <a:rPr lang="es-GT" sz="3600">
                <a:solidFill>
                  <a:srgbClr val="FFFFFF"/>
                </a:solidFill>
              </a:rPr>
              <a:t>CAPILARES</a:t>
            </a:r>
          </a:p>
        </p:txBody>
      </p:sp>
      <p:sp>
        <p:nvSpPr>
          <p:cNvPr id="11" name="Graphic 11">
            <a:extLst>
              <a:ext uri="{FF2B5EF4-FFF2-40B4-BE49-F238E27FC236}">
                <a16:creationId xmlns:a16="http://schemas.microsoft.com/office/drawing/2014/main" id="{394094B0-A6C9-44BE-9042-66EF0612F6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03882" y="591829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Graphic 10">
            <a:extLst>
              <a:ext uri="{FF2B5EF4-FFF2-40B4-BE49-F238E27FC236}">
                <a16:creationId xmlns:a16="http://schemas.microsoft.com/office/drawing/2014/main" id="{64C2CA96-0B16-4AA7-B340-33044D2385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62662" y="821124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rgbClr val="FFFFFF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Graphic 12">
            <a:extLst>
              <a:ext uri="{FF2B5EF4-FFF2-40B4-BE49-F238E27FC236}">
                <a16:creationId xmlns:a16="http://schemas.microsoft.com/office/drawing/2014/main" id="{1D50D7A8-F1D5-4306-8A9B-DD7A73EB8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88342" y="1336268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ED33982B-82EF-C42B-C5C9-5630E70CE7D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0563430"/>
              </p:ext>
            </p:extLst>
          </p:nvPr>
        </p:nvGraphicFramePr>
        <p:xfrm>
          <a:off x="838200" y="2211233"/>
          <a:ext cx="10515600" cy="39657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257946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A047C18-6B25-6CD2-8412-83DD24461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s-GT" sz="5400"/>
              <a:t>Ramificación arterial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A76F29B-1DDA-9EB2-243F-D518389452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s-GT" sz="2200"/>
              <a:t>Cada arteria que entra a un órgano tiene un diámetro promedio de 4 mm.</a:t>
            </a:r>
          </a:p>
          <a:p>
            <a:r>
              <a:rPr lang="es-GT" sz="2200"/>
              <a:t>Se ramifica de 6 a 8 veces, antes de llegar a ser arteriolas que miden menos de 100 micras, se ramifican de dos a 5 veces hasta llegar a los capilares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7844B07-283E-EE13-9110-EEC5A27B90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42" r="2" b="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830836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5C77BAD-4208-5547-FA9B-5DEDD4642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s-GT" sz="4200" dirty="0"/>
              <a:t>METAARTERIOLAS</a:t>
            </a:r>
          </a:p>
        </p:txBody>
      </p:sp>
      <p:sp>
        <p:nvSpPr>
          <p:cNvPr id="18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130C010-E1C5-EC2D-8C16-4D7188C599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s-GT" sz="2200" dirty="0"/>
              <a:t>Son las arteriolas terminales, su capa muscular no es </a:t>
            </a:r>
            <a:r>
              <a:rPr lang="es-GT" sz="2200"/>
              <a:t>contínua</a:t>
            </a:r>
            <a:endParaRPr lang="es-GT" sz="2200" dirty="0"/>
          </a:p>
          <a:p>
            <a:r>
              <a:rPr lang="es-GT" sz="2200" dirty="0"/>
              <a:t>Esfínter precapilar, abre y cierra la entrada al capilar</a:t>
            </a:r>
          </a:p>
          <a:p>
            <a:r>
              <a:rPr lang="es-GT" sz="2200" dirty="0"/>
              <a:t>En los capilares es donde ocurre el intercambio de nutrientes y sustancias de desecho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9DB2331-A482-92F4-BDA1-79057F2275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828" r="6445" b="-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705741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70C5F5A-73B0-9E44-57B6-FD3DF6A2B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es-GT" sz="3000"/>
              <a:t>MICROCIRCULACIÓN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83F7E88-23E9-ED11-08BB-BDDF342952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r>
              <a:rPr lang="es-GT" sz="2200"/>
              <a:t>Una célula no puede vivir sin nutrientes, deben estar muy cerca de los capilares.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1412BA4-9C75-5050-4728-F1961D916D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296" y="853381"/>
            <a:ext cx="6903720" cy="5151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45705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</TotalTime>
  <Words>946</Words>
  <Application>Microsoft Office PowerPoint</Application>
  <PresentationFormat>Panorámica</PresentationFormat>
  <Paragraphs>151</Paragraphs>
  <Slides>36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36</vt:i4>
      </vt:variant>
    </vt:vector>
  </HeadingPairs>
  <TitlesOfParts>
    <vt:vector size="41" baseType="lpstr">
      <vt:lpstr>Arial</vt:lpstr>
      <vt:lpstr>Calibri</vt:lpstr>
      <vt:lpstr>Calibri Light</vt:lpstr>
      <vt:lpstr>Wingdings</vt:lpstr>
      <vt:lpstr>Tema de Office</vt:lpstr>
      <vt:lpstr>MICROCIRCULACIÓN Y CAPILARES</vt:lpstr>
      <vt:lpstr>TEMAS</vt:lpstr>
      <vt:lpstr>FUNCIÓN DEL SISTEMA CAPILAR</vt:lpstr>
      <vt:lpstr>MICROCIRCULACIÓN</vt:lpstr>
      <vt:lpstr>Presentación de PowerPoint</vt:lpstr>
      <vt:lpstr>CAPILARES</vt:lpstr>
      <vt:lpstr>Ramificación arterial</vt:lpstr>
      <vt:lpstr>METAARTERIOLAS</vt:lpstr>
      <vt:lpstr>MICROCIRCULACIÓN</vt:lpstr>
      <vt:lpstr>ESTRUCTURA DE LA ARTERIOLA</vt:lpstr>
      <vt:lpstr>ESTRUCTURA CAPILAR</vt:lpstr>
      <vt:lpstr>TIPOS ESPECIALES DE CAPILARES</vt:lpstr>
      <vt:lpstr>FLUJO DE SANGRE EN LOS CAPILARES</vt:lpstr>
      <vt:lpstr>REGULACIÓN DE LA VASOMOTILIDAD</vt:lpstr>
      <vt:lpstr>INTERCAMBIO DE SUSTANCIAS ENTRE LA SANGRE Y EL LÍQUIDO INTERSTICIAL</vt:lpstr>
      <vt:lpstr>Presentación de PowerPoint</vt:lpstr>
      <vt:lpstr>Presentación de PowerPoint</vt:lpstr>
      <vt:lpstr>EFECTO DE LA DIFUSIÓN DE CONCENTRACIÓN EN LA VELOCIDAD DE DIFUSIÓN</vt:lpstr>
      <vt:lpstr>INTERSTICIO Y LÍQUIDO INTERSTICIAL</vt:lpstr>
      <vt:lpstr>INTERSTICIO</vt:lpstr>
      <vt:lpstr>INTERSTICIO Y LÍQUIDO INTERSTICIAL</vt:lpstr>
      <vt:lpstr>FILTRACIÓN DE LÍQUIDOS A TRAVÉS DE LOS CAPILARES</vt:lpstr>
      <vt:lpstr>PRESIÓN DE FILTRACIÓN NETA</vt:lpstr>
      <vt:lpstr>PRESIÓN COLOIDOSMÓTICA</vt:lpstr>
      <vt:lpstr>PRESIÓN CAPILAR</vt:lpstr>
      <vt:lpstr>FUERZAS DE FILTRACIÓN EN EL EXTREMO CAPILAR</vt:lpstr>
      <vt:lpstr>EXTREMO VENOSO</vt:lpstr>
      <vt:lpstr>EQUILIBRIO DE STARLING (filtración capilar media)</vt:lpstr>
      <vt:lpstr>ALTERACIONES DEL EQUILIBRIO CAPILAR (EDEMA)</vt:lpstr>
      <vt:lpstr>DISMINUCIÓN DE LA PRESIÓN COLOIDOSMÓTICA DEL PLASMA</vt:lpstr>
      <vt:lpstr>AUMENTO DE LA PERMEABILIDAD CAPILAR</vt:lpstr>
      <vt:lpstr>OBSTRUCCIÓN DEL SISTEMA LINFÁTICO</vt:lpstr>
      <vt:lpstr>FUNCIÓN DEL SISTEMA LINFÁTICO</vt:lpstr>
      <vt:lpstr>Presentación de PowerPoint</vt:lpstr>
      <vt:lpstr>Presentación de PowerPoint</vt:lpstr>
      <vt:lpstr>GRACIAS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MICROCIRCULACIÓN Y CAPILARES</dc:title>
  <dc:creator>César Morataya</dc:creator>
  <cp:lastModifiedBy>César Morataya</cp:lastModifiedBy>
  <cp:revision>1</cp:revision>
  <dcterms:created xsi:type="dcterms:W3CDTF">2023-06-30T00:10:57Z</dcterms:created>
  <dcterms:modified xsi:type="dcterms:W3CDTF">2023-06-30T03:34:54Z</dcterms:modified>
</cp:coreProperties>
</file>