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A4B35-F55D-4347-A451-AA0FAEAFB4A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2310004-BC46-47D7-A022-837D27E6D59D}">
      <dgm:prSet/>
      <dgm:spPr/>
      <dgm:t>
        <a:bodyPr/>
        <a:lstStyle/>
        <a:p>
          <a:r>
            <a:rPr lang="es-GT"/>
            <a:t>La compliancia de una vena sistémica es 24 veces mayor que la de su arteria.</a:t>
          </a:r>
          <a:endParaRPr lang="en-US"/>
        </a:p>
      </dgm:t>
    </dgm:pt>
    <dgm:pt modelId="{72000967-8885-4273-82AD-F3350344A0BF}" type="parTrans" cxnId="{5DFF5321-DE1D-4046-8915-BB2F27773491}">
      <dgm:prSet/>
      <dgm:spPr/>
      <dgm:t>
        <a:bodyPr/>
        <a:lstStyle/>
        <a:p>
          <a:endParaRPr lang="en-US"/>
        </a:p>
      </dgm:t>
    </dgm:pt>
    <dgm:pt modelId="{CFF6B9C3-7B91-4E6E-9345-C67D95554BB1}" type="sibTrans" cxnId="{5DFF5321-DE1D-4046-8915-BB2F27773491}">
      <dgm:prSet/>
      <dgm:spPr/>
      <dgm:t>
        <a:bodyPr/>
        <a:lstStyle/>
        <a:p>
          <a:endParaRPr lang="en-US"/>
        </a:p>
      </dgm:t>
    </dgm:pt>
    <dgm:pt modelId="{CF5AB1ED-0C34-41C9-96F3-8F3F0B784924}">
      <dgm:prSet/>
      <dgm:spPr/>
      <dgm:t>
        <a:bodyPr/>
        <a:lstStyle/>
        <a:p>
          <a:r>
            <a:rPr lang="es-GT"/>
            <a:t>Porque es 8 veces más distensible y tiene un volumen 3 veces mayor.</a:t>
          </a:r>
          <a:endParaRPr lang="en-US"/>
        </a:p>
      </dgm:t>
    </dgm:pt>
    <dgm:pt modelId="{84C1D9C0-4C18-4A5B-A1B8-A1C739781109}" type="parTrans" cxnId="{B4671D2E-36F9-48CB-BED2-2107EBD04ABF}">
      <dgm:prSet/>
      <dgm:spPr/>
      <dgm:t>
        <a:bodyPr/>
        <a:lstStyle/>
        <a:p>
          <a:endParaRPr lang="en-US"/>
        </a:p>
      </dgm:t>
    </dgm:pt>
    <dgm:pt modelId="{DDC31961-A90A-4167-AC11-DC5599BAE942}" type="sibTrans" cxnId="{B4671D2E-36F9-48CB-BED2-2107EBD04ABF}">
      <dgm:prSet/>
      <dgm:spPr/>
      <dgm:t>
        <a:bodyPr/>
        <a:lstStyle/>
        <a:p>
          <a:endParaRPr lang="en-US"/>
        </a:p>
      </dgm:t>
    </dgm:pt>
    <dgm:pt modelId="{D68CF091-FAC0-4AFF-8754-A68307FAB0D8}">
      <dgm:prSet/>
      <dgm:spPr/>
      <dgm:t>
        <a:bodyPr/>
        <a:lstStyle/>
        <a:p>
          <a:r>
            <a:rPr lang="es-GT"/>
            <a:t>8 X 3 --- 24</a:t>
          </a:r>
          <a:endParaRPr lang="en-US"/>
        </a:p>
      </dgm:t>
    </dgm:pt>
    <dgm:pt modelId="{9B9BC831-4191-4DE4-9241-087642AE959F}" type="parTrans" cxnId="{C3E9CBC5-1FC6-446C-8F6C-40626C16669F}">
      <dgm:prSet/>
      <dgm:spPr/>
      <dgm:t>
        <a:bodyPr/>
        <a:lstStyle/>
        <a:p>
          <a:endParaRPr lang="en-US"/>
        </a:p>
      </dgm:t>
    </dgm:pt>
    <dgm:pt modelId="{70CB9DFF-C77F-4B19-8E69-312CCCD69EED}" type="sibTrans" cxnId="{C3E9CBC5-1FC6-446C-8F6C-40626C16669F}">
      <dgm:prSet/>
      <dgm:spPr/>
      <dgm:t>
        <a:bodyPr/>
        <a:lstStyle/>
        <a:p>
          <a:endParaRPr lang="en-US"/>
        </a:p>
      </dgm:t>
    </dgm:pt>
    <dgm:pt modelId="{835BE414-AF98-47D9-B907-36AEED24629A}" type="pres">
      <dgm:prSet presAssocID="{771A4B35-F55D-4347-A451-AA0FAEAFB4A6}" presName="hierChild1" presStyleCnt="0">
        <dgm:presLayoutVars>
          <dgm:chPref val="1"/>
          <dgm:dir/>
          <dgm:animOne val="branch"/>
          <dgm:animLvl val="lvl"/>
          <dgm:resizeHandles/>
        </dgm:presLayoutVars>
      </dgm:prSet>
      <dgm:spPr/>
    </dgm:pt>
    <dgm:pt modelId="{9BE5A571-05BE-4E9C-B31F-0458DC672ACD}" type="pres">
      <dgm:prSet presAssocID="{B2310004-BC46-47D7-A022-837D27E6D59D}" presName="hierRoot1" presStyleCnt="0"/>
      <dgm:spPr/>
    </dgm:pt>
    <dgm:pt modelId="{6449C8A4-AAEF-47E2-958A-7885465B6C43}" type="pres">
      <dgm:prSet presAssocID="{B2310004-BC46-47D7-A022-837D27E6D59D}" presName="composite" presStyleCnt="0"/>
      <dgm:spPr/>
    </dgm:pt>
    <dgm:pt modelId="{FA0468A0-7234-4138-AF82-FDC00F7A9C32}" type="pres">
      <dgm:prSet presAssocID="{B2310004-BC46-47D7-A022-837D27E6D59D}" presName="background" presStyleLbl="node0" presStyleIdx="0" presStyleCnt="3"/>
      <dgm:spPr/>
    </dgm:pt>
    <dgm:pt modelId="{3A273619-388A-4FAB-939C-AAE1B44736E3}" type="pres">
      <dgm:prSet presAssocID="{B2310004-BC46-47D7-A022-837D27E6D59D}" presName="text" presStyleLbl="fgAcc0" presStyleIdx="0" presStyleCnt="3">
        <dgm:presLayoutVars>
          <dgm:chPref val="3"/>
        </dgm:presLayoutVars>
      </dgm:prSet>
      <dgm:spPr/>
    </dgm:pt>
    <dgm:pt modelId="{0ADBA611-EEC7-4586-98D5-FA62B12B8633}" type="pres">
      <dgm:prSet presAssocID="{B2310004-BC46-47D7-A022-837D27E6D59D}" presName="hierChild2" presStyleCnt="0"/>
      <dgm:spPr/>
    </dgm:pt>
    <dgm:pt modelId="{DCBBBE45-DA85-4A72-885D-C0BEAC4E8B4E}" type="pres">
      <dgm:prSet presAssocID="{CF5AB1ED-0C34-41C9-96F3-8F3F0B784924}" presName="hierRoot1" presStyleCnt="0"/>
      <dgm:spPr/>
    </dgm:pt>
    <dgm:pt modelId="{95ABE321-0CAA-4324-9F37-2EAE06381984}" type="pres">
      <dgm:prSet presAssocID="{CF5AB1ED-0C34-41C9-96F3-8F3F0B784924}" presName="composite" presStyleCnt="0"/>
      <dgm:spPr/>
    </dgm:pt>
    <dgm:pt modelId="{B97EFBBD-236B-4E48-A29C-68135FB4BBCD}" type="pres">
      <dgm:prSet presAssocID="{CF5AB1ED-0C34-41C9-96F3-8F3F0B784924}" presName="background" presStyleLbl="node0" presStyleIdx="1" presStyleCnt="3"/>
      <dgm:spPr/>
    </dgm:pt>
    <dgm:pt modelId="{C3B85837-0574-49A6-B7AA-F0C5ED9450D4}" type="pres">
      <dgm:prSet presAssocID="{CF5AB1ED-0C34-41C9-96F3-8F3F0B784924}" presName="text" presStyleLbl="fgAcc0" presStyleIdx="1" presStyleCnt="3">
        <dgm:presLayoutVars>
          <dgm:chPref val="3"/>
        </dgm:presLayoutVars>
      </dgm:prSet>
      <dgm:spPr/>
    </dgm:pt>
    <dgm:pt modelId="{1452C3A2-A595-48C8-A418-C4F3682890FB}" type="pres">
      <dgm:prSet presAssocID="{CF5AB1ED-0C34-41C9-96F3-8F3F0B784924}" presName="hierChild2" presStyleCnt="0"/>
      <dgm:spPr/>
    </dgm:pt>
    <dgm:pt modelId="{9E3007E2-D42F-497A-8358-2F822B7EB04E}" type="pres">
      <dgm:prSet presAssocID="{D68CF091-FAC0-4AFF-8754-A68307FAB0D8}" presName="hierRoot1" presStyleCnt="0"/>
      <dgm:spPr/>
    </dgm:pt>
    <dgm:pt modelId="{5CFA3604-3061-4D1E-9F0C-59C5E4EC4D96}" type="pres">
      <dgm:prSet presAssocID="{D68CF091-FAC0-4AFF-8754-A68307FAB0D8}" presName="composite" presStyleCnt="0"/>
      <dgm:spPr/>
    </dgm:pt>
    <dgm:pt modelId="{985E5501-2A7C-472F-A621-0210C93714A7}" type="pres">
      <dgm:prSet presAssocID="{D68CF091-FAC0-4AFF-8754-A68307FAB0D8}" presName="background" presStyleLbl="node0" presStyleIdx="2" presStyleCnt="3"/>
      <dgm:spPr/>
    </dgm:pt>
    <dgm:pt modelId="{1261ACA8-48CF-4C8E-9376-330378786BE0}" type="pres">
      <dgm:prSet presAssocID="{D68CF091-FAC0-4AFF-8754-A68307FAB0D8}" presName="text" presStyleLbl="fgAcc0" presStyleIdx="2" presStyleCnt="3">
        <dgm:presLayoutVars>
          <dgm:chPref val="3"/>
        </dgm:presLayoutVars>
      </dgm:prSet>
      <dgm:spPr/>
    </dgm:pt>
    <dgm:pt modelId="{48339B42-8E22-4564-8F1C-51D944555DDB}" type="pres">
      <dgm:prSet presAssocID="{D68CF091-FAC0-4AFF-8754-A68307FAB0D8}" presName="hierChild2" presStyleCnt="0"/>
      <dgm:spPr/>
    </dgm:pt>
  </dgm:ptLst>
  <dgm:cxnLst>
    <dgm:cxn modelId="{5DFF5321-DE1D-4046-8915-BB2F27773491}" srcId="{771A4B35-F55D-4347-A451-AA0FAEAFB4A6}" destId="{B2310004-BC46-47D7-A022-837D27E6D59D}" srcOrd="0" destOrd="0" parTransId="{72000967-8885-4273-82AD-F3350344A0BF}" sibTransId="{CFF6B9C3-7B91-4E6E-9345-C67D95554BB1}"/>
    <dgm:cxn modelId="{B4671D2E-36F9-48CB-BED2-2107EBD04ABF}" srcId="{771A4B35-F55D-4347-A451-AA0FAEAFB4A6}" destId="{CF5AB1ED-0C34-41C9-96F3-8F3F0B784924}" srcOrd="1" destOrd="0" parTransId="{84C1D9C0-4C18-4A5B-A1B8-A1C739781109}" sibTransId="{DDC31961-A90A-4167-AC11-DC5599BAE942}"/>
    <dgm:cxn modelId="{85032639-8429-4766-96C2-20CE662DE353}" type="presOf" srcId="{CF5AB1ED-0C34-41C9-96F3-8F3F0B784924}" destId="{C3B85837-0574-49A6-B7AA-F0C5ED9450D4}" srcOrd="0" destOrd="0" presId="urn:microsoft.com/office/officeart/2005/8/layout/hierarchy1"/>
    <dgm:cxn modelId="{09C8B05E-DE47-4395-9EEC-F7EB00BB8121}" type="presOf" srcId="{D68CF091-FAC0-4AFF-8754-A68307FAB0D8}" destId="{1261ACA8-48CF-4C8E-9376-330378786BE0}" srcOrd="0" destOrd="0" presId="urn:microsoft.com/office/officeart/2005/8/layout/hierarchy1"/>
    <dgm:cxn modelId="{C3E9CBC5-1FC6-446C-8F6C-40626C16669F}" srcId="{771A4B35-F55D-4347-A451-AA0FAEAFB4A6}" destId="{D68CF091-FAC0-4AFF-8754-A68307FAB0D8}" srcOrd="2" destOrd="0" parTransId="{9B9BC831-4191-4DE4-9241-087642AE959F}" sibTransId="{70CB9DFF-C77F-4B19-8E69-312CCCD69EED}"/>
    <dgm:cxn modelId="{23161FD0-11C4-4873-AAE7-82FBBC8F01A2}" type="presOf" srcId="{B2310004-BC46-47D7-A022-837D27E6D59D}" destId="{3A273619-388A-4FAB-939C-AAE1B44736E3}" srcOrd="0" destOrd="0" presId="urn:microsoft.com/office/officeart/2005/8/layout/hierarchy1"/>
    <dgm:cxn modelId="{12B9C0E0-5E38-4ABE-A5DE-F26F24E6C95D}" type="presOf" srcId="{771A4B35-F55D-4347-A451-AA0FAEAFB4A6}" destId="{835BE414-AF98-47D9-B907-36AEED24629A}" srcOrd="0" destOrd="0" presId="urn:microsoft.com/office/officeart/2005/8/layout/hierarchy1"/>
    <dgm:cxn modelId="{F0AF4892-1BC0-4649-8723-650DF6D6FE54}" type="presParOf" srcId="{835BE414-AF98-47D9-B907-36AEED24629A}" destId="{9BE5A571-05BE-4E9C-B31F-0458DC672ACD}" srcOrd="0" destOrd="0" presId="urn:microsoft.com/office/officeart/2005/8/layout/hierarchy1"/>
    <dgm:cxn modelId="{75284DA9-0E88-43DB-B594-2628AF567279}" type="presParOf" srcId="{9BE5A571-05BE-4E9C-B31F-0458DC672ACD}" destId="{6449C8A4-AAEF-47E2-958A-7885465B6C43}" srcOrd="0" destOrd="0" presId="urn:microsoft.com/office/officeart/2005/8/layout/hierarchy1"/>
    <dgm:cxn modelId="{F8DC7554-EEC3-4465-AE6C-36B0A1430E85}" type="presParOf" srcId="{6449C8A4-AAEF-47E2-958A-7885465B6C43}" destId="{FA0468A0-7234-4138-AF82-FDC00F7A9C32}" srcOrd="0" destOrd="0" presId="urn:microsoft.com/office/officeart/2005/8/layout/hierarchy1"/>
    <dgm:cxn modelId="{339DD74F-CB2F-46D1-ADC5-B499F81A5B04}" type="presParOf" srcId="{6449C8A4-AAEF-47E2-958A-7885465B6C43}" destId="{3A273619-388A-4FAB-939C-AAE1B44736E3}" srcOrd="1" destOrd="0" presId="urn:microsoft.com/office/officeart/2005/8/layout/hierarchy1"/>
    <dgm:cxn modelId="{F08EBC70-1E9C-4F00-95FA-A0EDF9F3EA60}" type="presParOf" srcId="{9BE5A571-05BE-4E9C-B31F-0458DC672ACD}" destId="{0ADBA611-EEC7-4586-98D5-FA62B12B8633}" srcOrd="1" destOrd="0" presId="urn:microsoft.com/office/officeart/2005/8/layout/hierarchy1"/>
    <dgm:cxn modelId="{CBEB8445-5B66-4BAE-B5F8-2219D231983F}" type="presParOf" srcId="{835BE414-AF98-47D9-B907-36AEED24629A}" destId="{DCBBBE45-DA85-4A72-885D-C0BEAC4E8B4E}" srcOrd="1" destOrd="0" presId="urn:microsoft.com/office/officeart/2005/8/layout/hierarchy1"/>
    <dgm:cxn modelId="{071EE633-8B81-473C-90D0-1F24A4EB495C}" type="presParOf" srcId="{DCBBBE45-DA85-4A72-885D-C0BEAC4E8B4E}" destId="{95ABE321-0CAA-4324-9F37-2EAE06381984}" srcOrd="0" destOrd="0" presId="urn:microsoft.com/office/officeart/2005/8/layout/hierarchy1"/>
    <dgm:cxn modelId="{9049860B-4C47-4A22-874E-26DE6345543D}" type="presParOf" srcId="{95ABE321-0CAA-4324-9F37-2EAE06381984}" destId="{B97EFBBD-236B-4E48-A29C-68135FB4BBCD}" srcOrd="0" destOrd="0" presId="urn:microsoft.com/office/officeart/2005/8/layout/hierarchy1"/>
    <dgm:cxn modelId="{A70D778A-C737-4978-92CA-DE2D290D8818}" type="presParOf" srcId="{95ABE321-0CAA-4324-9F37-2EAE06381984}" destId="{C3B85837-0574-49A6-B7AA-F0C5ED9450D4}" srcOrd="1" destOrd="0" presId="urn:microsoft.com/office/officeart/2005/8/layout/hierarchy1"/>
    <dgm:cxn modelId="{910AD9F5-5D40-4811-944E-6254E38082E7}" type="presParOf" srcId="{DCBBBE45-DA85-4A72-885D-C0BEAC4E8B4E}" destId="{1452C3A2-A595-48C8-A418-C4F3682890FB}" srcOrd="1" destOrd="0" presId="urn:microsoft.com/office/officeart/2005/8/layout/hierarchy1"/>
    <dgm:cxn modelId="{26A2B743-8BE8-4A97-BC52-C276886DBA03}" type="presParOf" srcId="{835BE414-AF98-47D9-B907-36AEED24629A}" destId="{9E3007E2-D42F-497A-8358-2F822B7EB04E}" srcOrd="2" destOrd="0" presId="urn:microsoft.com/office/officeart/2005/8/layout/hierarchy1"/>
    <dgm:cxn modelId="{88E9F0EC-A8A6-47A3-BF69-5747C814C81D}" type="presParOf" srcId="{9E3007E2-D42F-497A-8358-2F822B7EB04E}" destId="{5CFA3604-3061-4D1E-9F0C-59C5E4EC4D96}" srcOrd="0" destOrd="0" presId="urn:microsoft.com/office/officeart/2005/8/layout/hierarchy1"/>
    <dgm:cxn modelId="{6288A29B-2135-49EB-83B9-89AE9762A578}" type="presParOf" srcId="{5CFA3604-3061-4D1E-9F0C-59C5E4EC4D96}" destId="{985E5501-2A7C-472F-A621-0210C93714A7}" srcOrd="0" destOrd="0" presId="urn:microsoft.com/office/officeart/2005/8/layout/hierarchy1"/>
    <dgm:cxn modelId="{D62B2649-6A73-4EA5-8FF9-489ACC260E34}" type="presParOf" srcId="{5CFA3604-3061-4D1E-9F0C-59C5E4EC4D96}" destId="{1261ACA8-48CF-4C8E-9376-330378786BE0}" srcOrd="1" destOrd="0" presId="urn:microsoft.com/office/officeart/2005/8/layout/hierarchy1"/>
    <dgm:cxn modelId="{3CCA7837-EF3F-42E1-91EA-F9B8FD9F386F}" type="presParOf" srcId="{9E3007E2-D42F-497A-8358-2F822B7EB04E}" destId="{48339B42-8E22-4564-8F1C-51D944555D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6CF5A-3610-41AA-B279-8921C8938D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31AA2C-1786-49EB-8FC9-2322FC7BC816}">
      <dgm:prSet/>
      <dgm:spPr/>
      <dgm:t>
        <a:bodyPr/>
        <a:lstStyle/>
        <a:p>
          <a:r>
            <a:rPr lang="es-GT"/>
            <a:t>Presión Arterial Media PAM, en un adulto todo el sistema arterial se llena con 700 ml.</a:t>
          </a:r>
          <a:endParaRPr lang="en-US"/>
        </a:p>
      </dgm:t>
    </dgm:pt>
    <dgm:pt modelId="{B7FF9D42-B5CF-4C8B-B9EE-CB4043DCB18C}" type="parTrans" cxnId="{F4D95B3B-D97E-4B4D-A6ED-09E67EDC6E5B}">
      <dgm:prSet/>
      <dgm:spPr/>
      <dgm:t>
        <a:bodyPr/>
        <a:lstStyle/>
        <a:p>
          <a:endParaRPr lang="en-US"/>
        </a:p>
      </dgm:t>
    </dgm:pt>
    <dgm:pt modelId="{C351E038-241A-43F6-A2EF-81C265F31DEA}" type="sibTrans" cxnId="{F4D95B3B-D97E-4B4D-A6ED-09E67EDC6E5B}">
      <dgm:prSet/>
      <dgm:spPr/>
      <dgm:t>
        <a:bodyPr/>
        <a:lstStyle/>
        <a:p>
          <a:endParaRPr lang="en-US"/>
        </a:p>
      </dgm:t>
    </dgm:pt>
    <dgm:pt modelId="{798B6363-4907-4BF6-97E5-6816433B1FC9}">
      <dgm:prSet/>
      <dgm:spPr/>
      <dgm:t>
        <a:bodyPr/>
        <a:lstStyle/>
        <a:p>
          <a:r>
            <a:rPr lang="es-GT"/>
            <a:t>Si por alguna razón solo tuviéramos 400 ml, la presión cae a 0 mm/hg</a:t>
          </a:r>
          <a:endParaRPr lang="en-US"/>
        </a:p>
      </dgm:t>
    </dgm:pt>
    <dgm:pt modelId="{D2B46198-AADB-425B-8E92-E8DB843174C2}" type="parTrans" cxnId="{543BE8E1-D6AC-4C6E-A2B2-D9728BABDFA4}">
      <dgm:prSet/>
      <dgm:spPr/>
      <dgm:t>
        <a:bodyPr/>
        <a:lstStyle/>
        <a:p>
          <a:endParaRPr lang="en-US"/>
        </a:p>
      </dgm:t>
    </dgm:pt>
    <dgm:pt modelId="{10289D39-6AF9-4201-81C1-82324D39CA44}" type="sibTrans" cxnId="{543BE8E1-D6AC-4C6E-A2B2-D9728BABDFA4}">
      <dgm:prSet/>
      <dgm:spPr/>
      <dgm:t>
        <a:bodyPr/>
        <a:lstStyle/>
        <a:p>
          <a:endParaRPr lang="en-US"/>
        </a:p>
      </dgm:t>
    </dgm:pt>
    <dgm:pt modelId="{5C36AB52-1D82-4232-B351-96FAF187217F}">
      <dgm:prSet/>
      <dgm:spPr/>
      <dgm:t>
        <a:bodyPr/>
        <a:lstStyle/>
        <a:p>
          <a:r>
            <a:rPr lang="es-GT"/>
            <a:t>Volumen venoso es de 2000 a 3500 ml.  Se necesita un cambio de cientos de ml, para cambiar la presión venosa tan solo de 3 o 5 mm/hg</a:t>
          </a:r>
          <a:endParaRPr lang="en-US"/>
        </a:p>
      </dgm:t>
    </dgm:pt>
    <dgm:pt modelId="{37C8EB67-3491-4F4E-AF41-A9BAC45C661F}" type="parTrans" cxnId="{AAF3974D-7C52-44D4-AEB8-C7EE2354CEF9}">
      <dgm:prSet/>
      <dgm:spPr/>
      <dgm:t>
        <a:bodyPr/>
        <a:lstStyle/>
        <a:p>
          <a:endParaRPr lang="en-US"/>
        </a:p>
      </dgm:t>
    </dgm:pt>
    <dgm:pt modelId="{34F44FC7-03F4-4483-8809-BD039C734756}" type="sibTrans" cxnId="{AAF3974D-7C52-44D4-AEB8-C7EE2354CEF9}">
      <dgm:prSet/>
      <dgm:spPr/>
      <dgm:t>
        <a:bodyPr/>
        <a:lstStyle/>
        <a:p>
          <a:endParaRPr lang="en-US"/>
        </a:p>
      </dgm:t>
    </dgm:pt>
    <dgm:pt modelId="{639D1145-8FD1-4C31-AF1F-C8F240526E6E}" type="pres">
      <dgm:prSet presAssocID="{C466CF5A-3610-41AA-B279-8921C8938D59}" presName="linear" presStyleCnt="0">
        <dgm:presLayoutVars>
          <dgm:animLvl val="lvl"/>
          <dgm:resizeHandles val="exact"/>
        </dgm:presLayoutVars>
      </dgm:prSet>
      <dgm:spPr/>
    </dgm:pt>
    <dgm:pt modelId="{485E30CC-3DDC-47E7-9A78-58643388218C}" type="pres">
      <dgm:prSet presAssocID="{AD31AA2C-1786-49EB-8FC9-2322FC7BC816}" presName="parentText" presStyleLbl="node1" presStyleIdx="0" presStyleCnt="3">
        <dgm:presLayoutVars>
          <dgm:chMax val="0"/>
          <dgm:bulletEnabled val="1"/>
        </dgm:presLayoutVars>
      </dgm:prSet>
      <dgm:spPr/>
    </dgm:pt>
    <dgm:pt modelId="{4F1772D3-E1C6-4175-A6D5-B33545DDA949}" type="pres">
      <dgm:prSet presAssocID="{C351E038-241A-43F6-A2EF-81C265F31DEA}" presName="spacer" presStyleCnt="0"/>
      <dgm:spPr/>
    </dgm:pt>
    <dgm:pt modelId="{4D005D4C-70B7-473A-9021-6272E731C87C}" type="pres">
      <dgm:prSet presAssocID="{798B6363-4907-4BF6-97E5-6816433B1FC9}" presName="parentText" presStyleLbl="node1" presStyleIdx="1" presStyleCnt="3">
        <dgm:presLayoutVars>
          <dgm:chMax val="0"/>
          <dgm:bulletEnabled val="1"/>
        </dgm:presLayoutVars>
      </dgm:prSet>
      <dgm:spPr/>
    </dgm:pt>
    <dgm:pt modelId="{A3A1B7AF-340F-4116-9251-1133CA720E11}" type="pres">
      <dgm:prSet presAssocID="{10289D39-6AF9-4201-81C1-82324D39CA44}" presName="spacer" presStyleCnt="0"/>
      <dgm:spPr/>
    </dgm:pt>
    <dgm:pt modelId="{0CA65F93-BAD7-45CF-A3F6-B81D21FAA258}" type="pres">
      <dgm:prSet presAssocID="{5C36AB52-1D82-4232-B351-96FAF187217F}" presName="parentText" presStyleLbl="node1" presStyleIdx="2" presStyleCnt="3">
        <dgm:presLayoutVars>
          <dgm:chMax val="0"/>
          <dgm:bulletEnabled val="1"/>
        </dgm:presLayoutVars>
      </dgm:prSet>
      <dgm:spPr/>
    </dgm:pt>
  </dgm:ptLst>
  <dgm:cxnLst>
    <dgm:cxn modelId="{B1925920-1871-42F3-B2FB-EE0BB2F5DE04}" type="presOf" srcId="{5C36AB52-1D82-4232-B351-96FAF187217F}" destId="{0CA65F93-BAD7-45CF-A3F6-B81D21FAA258}" srcOrd="0" destOrd="0" presId="urn:microsoft.com/office/officeart/2005/8/layout/vList2"/>
    <dgm:cxn modelId="{F4D95B3B-D97E-4B4D-A6ED-09E67EDC6E5B}" srcId="{C466CF5A-3610-41AA-B279-8921C8938D59}" destId="{AD31AA2C-1786-49EB-8FC9-2322FC7BC816}" srcOrd="0" destOrd="0" parTransId="{B7FF9D42-B5CF-4C8B-B9EE-CB4043DCB18C}" sibTransId="{C351E038-241A-43F6-A2EF-81C265F31DEA}"/>
    <dgm:cxn modelId="{2DCF4362-66F0-4807-A263-56668849DF4A}" type="presOf" srcId="{798B6363-4907-4BF6-97E5-6816433B1FC9}" destId="{4D005D4C-70B7-473A-9021-6272E731C87C}" srcOrd="0" destOrd="0" presId="urn:microsoft.com/office/officeart/2005/8/layout/vList2"/>
    <dgm:cxn modelId="{98C91844-7FA0-495C-B6EC-4EBA8AE6FD5D}" type="presOf" srcId="{AD31AA2C-1786-49EB-8FC9-2322FC7BC816}" destId="{485E30CC-3DDC-47E7-9A78-58643388218C}" srcOrd="0" destOrd="0" presId="urn:microsoft.com/office/officeart/2005/8/layout/vList2"/>
    <dgm:cxn modelId="{AAF3974D-7C52-44D4-AEB8-C7EE2354CEF9}" srcId="{C466CF5A-3610-41AA-B279-8921C8938D59}" destId="{5C36AB52-1D82-4232-B351-96FAF187217F}" srcOrd="2" destOrd="0" parTransId="{37C8EB67-3491-4F4E-AF41-A9BAC45C661F}" sibTransId="{34F44FC7-03F4-4483-8809-BD039C734756}"/>
    <dgm:cxn modelId="{4F2151AA-2D4B-47FD-BAEA-CE3B7EDEFB99}" type="presOf" srcId="{C466CF5A-3610-41AA-B279-8921C8938D59}" destId="{639D1145-8FD1-4C31-AF1F-C8F240526E6E}" srcOrd="0" destOrd="0" presId="urn:microsoft.com/office/officeart/2005/8/layout/vList2"/>
    <dgm:cxn modelId="{543BE8E1-D6AC-4C6E-A2B2-D9728BABDFA4}" srcId="{C466CF5A-3610-41AA-B279-8921C8938D59}" destId="{798B6363-4907-4BF6-97E5-6816433B1FC9}" srcOrd="1" destOrd="0" parTransId="{D2B46198-AADB-425B-8E92-E8DB843174C2}" sibTransId="{10289D39-6AF9-4201-81C1-82324D39CA44}"/>
    <dgm:cxn modelId="{F3D6628E-E1B8-4D0E-A997-4CC7DB5CAB2D}" type="presParOf" srcId="{639D1145-8FD1-4C31-AF1F-C8F240526E6E}" destId="{485E30CC-3DDC-47E7-9A78-58643388218C}" srcOrd="0" destOrd="0" presId="urn:microsoft.com/office/officeart/2005/8/layout/vList2"/>
    <dgm:cxn modelId="{984F8024-8FC7-480F-B22A-4853A7C01F69}" type="presParOf" srcId="{639D1145-8FD1-4C31-AF1F-C8F240526E6E}" destId="{4F1772D3-E1C6-4175-A6D5-B33545DDA949}" srcOrd="1" destOrd="0" presId="urn:microsoft.com/office/officeart/2005/8/layout/vList2"/>
    <dgm:cxn modelId="{67365177-1491-45FF-8BA5-8BA743521474}" type="presParOf" srcId="{639D1145-8FD1-4C31-AF1F-C8F240526E6E}" destId="{4D005D4C-70B7-473A-9021-6272E731C87C}" srcOrd="2" destOrd="0" presId="urn:microsoft.com/office/officeart/2005/8/layout/vList2"/>
    <dgm:cxn modelId="{6DE22E1F-B3EE-465F-ADA0-6FFA3E20C7CC}" type="presParOf" srcId="{639D1145-8FD1-4C31-AF1F-C8F240526E6E}" destId="{A3A1B7AF-340F-4116-9251-1133CA720E11}" srcOrd="3" destOrd="0" presId="urn:microsoft.com/office/officeart/2005/8/layout/vList2"/>
    <dgm:cxn modelId="{CF6577CB-9352-4477-B20C-5BF9FFB6598E}" type="presParOf" srcId="{639D1145-8FD1-4C31-AF1F-C8F240526E6E}" destId="{0CA65F93-BAD7-45CF-A3F6-B81D21FAA2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B7B96-F0D7-4F1D-8EF0-A3DC42B05EC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3666B1A-D643-413D-8B87-315BDAE2D922}">
      <dgm:prSet/>
      <dgm:spPr/>
      <dgm:t>
        <a:bodyPr/>
        <a:lstStyle/>
        <a:p>
          <a:r>
            <a:rPr lang="es-GT"/>
            <a:t>Más del 60 % de la sangre está en las venas</a:t>
          </a:r>
          <a:endParaRPr lang="en-US"/>
        </a:p>
      </dgm:t>
    </dgm:pt>
    <dgm:pt modelId="{D6CD9438-36FC-4FE8-8C76-2FDC8A57CE2D}" type="parTrans" cxnId="{0A800E94-7574-4722-979F-1836A9071275}">
      <dgm:prSet/>
      <dgm:spPr/>
      <dgm:t>
        <a:bodyPr/>
        <a:lstStyle/>
        <a:p>
          <a:endParaRPr lang="en-US"/>
        </a:p>
      </dgm:t>
    </dgm:pt>
    <dgm:pt modelId="{FF7DF831-3BBE-4526-8D52-147B65CE79C1}" type="sibTrans" cxnId="{0A800E94-7574-4722-979F-1836A9071275}">
      <dgm:prSet/>
      <dgm:spPr/>
      <dgm:t>
        <a:bodyPr/>
        <a:lstStyle/>
        <a:p>
          <a:endParaRPr lang="en-US"/>
        </a:p>
      </dgm:t>
    </dgm:pt>
    <dgm:pt modelId="{A503DB2B-295F-4BB1-B873-4ABC1D5DD3EF}">
      <dgm:prSet/>
      <dgm:spPr/>
      <dgm:t>
        <a:bodyPr/>
        <a:lstStyle/>
        <a:p>
          <a:r>
            <a:rPr lang="es-GT"/>
            <a:t>RESERVORIOS ESPECÍFICOS:</a:t>
          </a:r>
          <a:endParaRPr lang="en-US"/>
        </a:p>
      </dgm:t>
    </dgm:pt>
    <dgm:pt modelId="{3CC27A67-C355-4F67-8A16-5B13D0663E38}" type="parTrans" cxnId="{A99E6EC3-B9E4-4602-92A9-6BEC3F9E3B3D}">
      <dgm:prSet/>
      <dgm:spPr/>
      <dgm:t>
        <a:bodyPr/>
        <a:lstStyle/>
        <a:p>
          <a:endParaRPr lang="en-US"/>
        </a:p>
      </dgm:t>
    </dgm:pt>
    <dgm:pt modelId="{56D30054-1DC9-4E3F-9A91-7E0D34B3247A}" type="sibTrans" cxnId="{A99E6EC3-B9E4-4602-92A9-6BEC3F9E3B3D}">
      <dgm:prSet/>
      <dgm:spPr/>
      <dgm:t>
        <a:bodyPr/>
        <a:lstStyle/>
        <a:p>
          <a:endParaRPr lang="en-US"/>
        </a:p>
      </dgm:t>
    </dgm:pt>
    <dgm:pt modelId="{99974B44-9950-4482-8D85-80B616F4444D}">
      <dgm:prSet/>
      <dgm:spPr/>
      <dgm:t>
        <a:bodyPr/>
        <a:lstStyle/>
        <a:p>
          <a:r>
            <a:rPr lang="es-GT" dirty="0"/>
            <a:t>BAZO</a:t>
          </a:r>
        </a:p>
        <a:p>
          <a:r>
            <a:rPr lang="es-GT" dirty="0"/>
            <a:t>100 ml</a:t>
          </a:r>
          <a:endParaRPr lang="en-US" dirty="0"/>
        </a:p>
      </dgm:t>
    </dgm:pt>
    <dgm:pt modelId="{8E93A8D5-88BA-4647-A473-7B04AB8E6998}" type="parTrans" cxnId="{012F6557-A5CF-4A6C-ADA8-3B2B19637FC1}">
      <dgm:prSet/>
      <dgm:spPr/>
      <dgm:t>
        <a:bodyPr/>
        <a:lstStyle/>
        <a:p>
          <a:endParaRPr lang="en-US"/>
        </a:p>
      </dgm:t>
    </dgm:pt>
    <dgm:pt modelId="{46DD95F0-6038-4D46-A030-F0D2AE6627DD}" type="sibTrans" cxnId="{012F6557-A5CF-4A6C-ADA8-3B2B19637FC1}">
      <dgm:prSet/>
      <dgm:spPr/>
      <dgm:t>
        <a:bodyPr/>
        <a:lstStyle/>
        <a:p>
          <a:endParaRPr lang="en-US"/>
        </a:p>
      </dgm:t>
    </dgm:pt>
    <dgm:pt modelId="{200E515C-94BB-4CBC-A8A8-00D4FCDFEBB5}">
      <dgm:prSet/>
      <dgm:spPr/>
      <dgm:t>
        <a:bodyPr/>
        <a:lstStyle/>
        <a:p>
          <a:r>
            <a:rPr lang="es-GT" dirty="0"/>
            <a:t>HÍGADO</a:t>
          </a:r>
        </a:p>
        <a:p>
          <a:r>
            <a:rPr lang="es-GT" dirty="0"/>
            <a:t>25 % de su peso en sangre</a:t>
          </a:r>
          <a:endParaRPr lang="en-US" dirty="0"/>
        </a:p>
      </dgm:t>
    </dgm:pt>
    <dgm:pt modelId="{116260F9-2ED3-499E-89ED-9B5BFC19850A}" type="parTrans" cxnId="{8B9E1983-CA77-4D00-B555-EDD5591E4B30}">
      <dgm:prSet/>
      <dgm:spPr/>
      <dgm:t>
        <a:bodyPr/>
        <a:lstStyle/>
        <a:p>
          <a:endParaRPr lang="en-US"/>
        </a:p>
      </dgm:t>
    </dgm:pt>
    <dgm:pt modelId="{062C2342-033A-4A49-AFFF-A7589317EF18}" type="sibTrans" cxnId="{8B9E1983-CA77-4D00-B555-EDD5591E4B30}">
      <dgm:prSet/>
      <dgm:spPr/>
      <dgm:t>
        <a:bodyPr/>
        <a:lstStyle/>
        <a:p>
          <a:endParaRPr lang="en-US"/>
        </a:p>
      </dgm:t>
    </dgm:pt>
    <dgm:pt modelId="{B9DC2BB7-F7F5-41BB-902E-06970FBCD85E}">
      <dgm:prSet/>
      <dgm:spPr/>
      <dgm:t>
        <a:bodyPr/>
        <a:lstStyle/>
        <a:p>
          <a:r>
            <a:rPr lang="es-GT" dirty="0"/>
            <a:t>VENAS ABDOMINALES GRANDES</a:t>
          </a:r>
        </a:p>
        <a:p>
          <a:r>
            <a:rPr lang="es-GT" dirty="0"/>
            <a:t>300 ml</a:t>
          </a:r>
          <a:endParaRPr lang="en-US" dirty="0"/>
        </a:p>
      </dgm:t>
    </dgm:pt>
    <dgm:pt modelId="{53F8FA12-3DCD-4956-B934-124A1A6EE943}" type="parTrans" cxnId="{7AF5B09D-4925-4AA7-85E5-D2291E136C76}">
      <dgm:prSet/>
      <dgm:spPr/>
      <dgm:t>
        <a:bodyPr/>
        <a:lstStyle/>
        <a:p>
          <a:endParaRPr lang="en-US"/>
        </a:p>
      </dgm:t>
    </dgm:pt>
    <dgm:pt modelId="{B35589EF-233E-41DA-AA6C-7CBC112446C5}" type="sibTrans" cxnId="{7AF5B09D-4925-4AA7-85E5-D2291E136C76}">
      <dgm:prSet/>
      <dgm:spPr/>
      <dgm:t>
        <a:bodyPr/>
        <a:lstStyle/>
        <a:p>
          <a:endParaRPr lang="en-US"/>
        </a:p>
      </dgm:t>
    </dgm:pt>
    <dgm:pt modelId="{E1C9D8A7-41FC-4A6A-B073-4810C7121022}">
      <dgm:prSet/>
      <dgm:spPr/>
      <dgm:t>
        <a:bodyPr/>
        <a:lstStyle/>
        <a:p>
          <a:r>
            <a:rPr lang="es-GT" dirty="0"/>
            <a:t>PLEXOS SUBCUTÁNEOS</a:t>
          </a:r>
        </a:p>
        <a:p>
          <a:r>
            <a:rPr lang="es-GT"/>
            <a:t>Cientos de ml</a:t>
          </a:r>
          <a:endParaRPr lang="en-US"/>
        </a:p>
      </dgm:t>
    </dgm:pt>
    <dgm:pt modelId="{B32DAB14-AE70-49CF-9C93-8872E90B1388}" type="parTrans" cxnId="{3F90B28F-5736-4BCA-A6A6-AC188D299E18}">
      <dgm:prSet/>
      <dgm:spPr/>
      <dgm:t>
        <a:bodyPr/>
        <a:lstStyle/>
        <a:p>
          <a:endParaRPr lang="en-US"/>
        </a:p>
      </dgm:t>
    </dgm:pt>
    <dgm:pt modelId="{02B90FD3-128D-47AE-AB91-99B9649370E8}" type="sibTrans" cxnId="{3F90B28F-5736-4BCA-A6A6-AC188D299E18}">
      <dgm:prSet/>
      <dgm:spPr/>
      <dgm:t>
        <a:bodyPr/>
        <a:lstStyle/>
        <a:p>
          <a:endParaRPr lang="en-US"/>
        </a:p>
      </dgm:t>
    </dgm:pt>
    <dgm:pt modelId="{BDA4F994-8BEB-44EC-9AC5-E35F7EB6209A}" type="pres">
      <dgm:prSet presAssocID="{671B7B96-F0D7-4F1D-8EF0-A3DC42B05EC1}" presName="diagram" presStyleCnt="0">
        <dgm:presLayoutVars>
          <dgm:dir/>
          <dgm:resizeHandles val="exact"/>
        </dgm:presLayoutVars>
      </dgm:prSet>
      <dgm:spPr/>
    </dgm:pt>
    <dgm:pt modelId="{D6B89243-0C7B-4F53-A993-BE43D2AA9BC4}" type="pres">
      <dgm:prSet presAssocID="{93666B1A-D643-413D-8B87-315BDAE2D922}" presName="node" presStyleLbl="node1" presStyleIdx="0" presStyleCnt="6">
        <dgm:presLayoutVars>
          <dgm:bulletEnabled val="1"/>
        </dgm:presLayoutVars>
      </dgm:prSet>
      <dgm:spPr/>
    </dgm:pt>
    <dgm:pt modelId="{AF0BF2C8-A33A-4EA5-BA3D-2DA266EBB32C}" type="pres">
      <dgm:prSet presAssocID="{FF7DF831-3BBE-4526-8D52-147B65CE79C1}" presName="sibTrans" presStyleCnt="0"/>
      <dgm:spPr/>
    </dgm:pt>
    <dgm:pt modelId="{8A4850D3-07A3-4E33-81DA-D0C17BD35084}" type="pres">
      <dgm:prSet presAssocID="{A503DB2B-295F-4BB1-B873-4ABC1D5DD3EF}" presName="node" presStyleLbl="node1" presStyleIdx="1" presStyleCnt="6">
        <dgm:presLayoutVars>
          <dgm:bulletEnabled val="1"/>
        </dgm:presLayoutVars>
      </dgm:prSet>
      <dgm:spPr/>
    </dgm:pt>
    <dgm:pt modelId="{EFAAF6A7-9BCF-42B0-ABD6-C11D7BCF1728}" type="pres">
      <dgm:prSet presAssocID="{56D30054-1DC9-4E3F-9A91-7E0D34B3247A}" presName="sibTrans" presStyleCnt="0"/>
      <dgm:spPr/>
    </dgm:pt>
    <dgm:pt modelId="{7FF14A0D-DA4D-42EF-800A-F551845C0ED0}" type="pres">
      <dgm:prSet presAssocID="{99974B44-9950-4482-8D85-80B616F4444D}" presName="node" presStyleLbl="node1" presStyleIdx="2" presStyleCnt="6" custLinFactNeighborX="102" custLinFactNeighborY="684">
        <dgm:presLayoutVars>
          <dgm:bulletEnabled val="1"/>
        </dgm:presLayoutVars>
      </dgm:prSet>
      <dgm:spPr/>
    </dgm:pt>
    <dgm:pt modelId="{765A5909-3AE7-48CA-BC28-560FE6E7BA63}" type="pres">
      <dgm:prSet presAssocID="{46DD95F0-6038-4D46-A030-F0D2AE6627DD}" presName="sibTrans" presStyleCnt="0"/>
      <dgm:spPr/>
    </dgm:pt>
    <dgm:pt modelId="{2590A027-8CF5-4C26-9091-385F47E7D8C3}" type="pres">
      <dgm:prSet presAssocID="{200E515C-94BB-4CBC-A8A8-00D4FCDFEBB5}" presName="node" presStyleLbl="node1" presStyleIdx="3" presStyleCnt="6">
        <dgm:presLayoutVars>
          <dgm:bulletEnabled val="1"/>
        </dgm:presLayoutVars>
      </dgm:prSet>
      <dgm:spPr/>
    </dgm:pt>
    <dgm:pt modelId="{455C4173-307D-4593-91C4-EDC81086B511}" type="pres">
      <dgm:prSet presAssocID="{062C2342-033A-4A49-AFFF-A7589317EF18}" presName="sibTrans" presStyleCnt="0"/>
      <dgm:spPr/>
    </dgm:pt>
    <dgm:pt modelId="{BF0D53BE-16F2-4A48-ABFA-BF67B6B601C9}" type="pres">
      <dgm:prSet presAssocID="{B9DC2BB7-F7F5-41BB-902E-06970FBCD85E}" presName="node" presStyleLbl="node1" presStyleIdx="4" presStyleCnt="6">
        <dgm:presLayoutVars>
          <dgm:bulletEnabled val="1"/>
        </dgm:presLayoutVars>
      </dgm:prSet>
      <dgm:spPr/>
    </dgm:pt>
    <dgm:pt modelId="{FB67CECC-A47C-4B33-B1DC-01D6B9F74243}" type="pres">
      <dgm:prSet presAssocID="{B35589EF-233E-41DA-AA6C-7CBC112446C5}" presName="sibTrans" presStyleCnt="0"/>
      <dgm:spPr/>
    </dgm:pt>
    <dgm:pt modelId="{D007BF83-C909-4415-9A6D-A7A55003BF34}" type="pres">
      <dgm:prSet presAssocID="{E1C9D8A7-41FC-4A6A-B073-4810C7121022}" presName="node" presStyleLbl="node1" presStyleIdx="5" presStyleCnt="6" custLinFactNeighborX="-3174" custLinFactNeighborY="4726">
        <dgm:presLayoutVars>
          <dgm:bulletEnabled val="1"/>
        </dgm:presLayoutVars>
      </dgm:prSet>
      <dgm:spPr/>
    </dgm:pt>
  </dgm:ptLst>
  <dgm:cxnLst>
    <dgm:cxn modelId="{4B63D905-DFAD-4ADA-8676-9D5F34CC717B}" type="presOf" srcId="{A503DB2B-295F-4BB1-B873-4ABC1D5DD3EF}" destId="{8A4850D3-07A3-4E33-81DA-D0C17BD35084}" srcOrd="0" destOrd="0" presId="urn:microsoft.com/office/officeart/2005/8/layout/default"/>
    <dgm:cxn modelId="{C0A2364B-177E-496F-A55D-F380F8F26D5C}" type="presOf" srcId="{B9DC2BB7-F7F5-41BB-902E-06970FBCD85E}" destId="{BF0D53BE-16F2-4A48-ABFA-BF67B6B601C9}" srcOrd="0" destOrd="0" presId="urn:microsoft.com/office/officeart/2005/8/layout/default"/>
    <dgm:cxn modelId="{012F6557-A5CF-4A6C-ADA8-3B2B19637FC1}" srcId="{671B7B96-F0D7-4F1D-8EF0-A3DC42B05EC1}" destId="{99974B44-9950-4482-8D85-80B616F4444D}" srcOrd="2" destOrd="0" parTransId="{8E93A8D5-88BA-4647-A473-7B04AB8E6998}" sibTransId="{46DD95F0-6038-4D46-A030-F0D2AE6627DD}"/>
    <dgm:cxn modelId="{4C4ECB79-57CF-4937-AE3C-A816C8EC087E}" type="presOf" srcId="{99974B44-9950-4482-8D85-80B616F4444D}" destId="{7FF14A0D-DA4D-42EF-800A-F551845C0ED0}" srcOrd="0" destOrd="0" presId="urn:microsoft.com/office/officeart/2005/8/layout/default"/>
    <dgm:cxn modelId="{8B9E1983-CA77-4D00-B555-EDD5591E4B30}" srcId="{671B7B96-F0D7-4F1D-8EF0-A3DC42B05EC1}" destId="{200E515C-94BB-4CBC-A8A8-00D4FCDFEBB5}" srcOrd="3" destOrd="0" parTransId="{116260F9-2ED3-499E-89ED-9B5BFC19850A}" sibTransId="{062C2342-033A-4A49-AFFF-A7589317EF18}"/>
    <dgm:cxn modelId="{88DD6F84-CF7E-4741-9A2A-DE675C95D502}" type="presOf" srcId="{200E515C-94BB-4CBC-A8A8-00D4FCDFEBB5}" destId="{2590A027-8CF5-4C26-9091-385F47E7D8C3}" srcOrd="0" destOrd="0" presId="urn:microsoft.com/office/officeart/2005/8/layout/default"/>
    <dgm:cxn modelId="{3F90B28F-5736-4BCA-A6A6-AC188D299E18}" srcId="{671B7B96-F0D7-4F1D-8EF0-A3DC42B05EC1}" destId="{E1C9D8A7-41FC-4A6A-B073-4810C7121022}" srcOrd="5" destOrd="0" parTransId="{B32DAB14-AE70-49CF-9C93-8872E90B1388}" sibTransId="{02B90FD3-128D-47AE-AB91-99B9649370E8}"/>
    <dgm:cxn modelId="{0A800E94-7574-4722-979F-1836A9071275}" srcId="{671B7B96-F0D7-4F1D-8EF0-A3DC42B05EC1}" destId="{93666B1A-D643-413D-8B87-315BDAE2D922}" srcOrd="0" destOrd="0" parTransId="{D6CD9438-36FC-4FE8-8C76-2FDC8A57CE2D}" sibTransId="{FF7DF831-3BBE-4526-8D52-147B65CE79C1}"/>
    <dgm:cxn modelId="{7AF5B09D-4925-4AA7-85E5-D2291E136C76}" srcId="{671B7B96-F0D7-4F1D-8EF0-A3DC42B05EC1}" destId="{B9DC2BB7-F7F5-41BB-902E-06970FBCD85E}" srcOrd="4" destOrd="0" parTransId="{53F8FA12-3DCD-4956-B934-124A1A6EE943}" sibTransId="{B35589EF-233E-41DA-AA6C-7CBC112446C5}"/>
    <dgm:cxn modelId="{D17D4BAA-FF50-4B81-9940-0671BA92A4C0}" type="presOf" srcId="{93666B1A-D643-413D-8B87-315BDAE2D922}" destId="{D6B89243-0C7B-4F53-A993-BE43D2AA9BC4}" srcOrd="0" destOrd="0" presId="urn:microsoft.com/office/officeart/2005/8/layout/default"/>
    <dgm:cxn modelId="{A99E6EC3-B9E4-4602-92A9-6BEC3F9E3B3D}" srcId="{671B7B96-F0D7-4F1D-8EF0-A3DC42B05EC1}" destId="{A503DB2B-295F-4BB1-B873-4ABC1D5DD3EF}" srcOrd="1" destOrd="0" parTransId="{3CC27A67-C355-4F67-8A16-5B13D0663E38}" sibTransId="{56D30054-1DC9-4E3F-9A91-7E0D34B3247A}"/>
    <dgm:cxn modelId="{6C076FCB-6D69-4AD8-A136-CAF2E73831CE}" type="presOf" srcId="{671B7B96-F0D7-4F1D-8EF0-A3DC42B05EC1}" destId="{BDA4F994-8BEB-44EC-9AC5-E35F7EB6209A}" srcOrd="0" destOrd="0" presId="urn:microsoft.com/office/officeart/2005/8/layout/default"/>
    <dgm:cxn modelId="{397C63EE-880A-46CF-9280-2B2A2471FCEA}" type="presOf" srcId="{E1C9D8A7-41FC-4A6A-B073-4810C7121022}" destId="{D007BF83-C909-4415-9A6D-A7A55003BF34}" srcOrd="0" destOrd="0" presId="urn:microsoft.com/office/officeart/2005/8/layout/default"/>
    <dgm:cxn modelId="{BF7DD736-9A65-40EB-9CF4-81EE6A513329}" type="presParOf" srcId="{BDA4F994-8BEB-44EC-9AC5-E35F7EB6209A}" destId="{D6B89243-0C7B-4F53-A993-BE43D2AA9BC4}" srcOrd="0" destOrd="0" presId="urn:microsoft.com/office/officeart/2005/8/layout/default"/>
    <dgm:cxn modelId="{52FD817D-33C5-4D2A-B612-DB77A9780FBD}" type="presParOf" srcId="{BDA4F994-8BEB-44EC-9AC5-E35F7EB6209A}" destId="{AF0BF2C8-A33A-4EA5-BA3D-2DA266EBB32C}" srcOrd="1" destOrd="0" presId="urn:microsoft.com/office/officeart/2005/8/layout/default"/>
    <dgm:cxn modelId="{8A046F20-98FD-4EC5-AB7E-A67BC9B35CBA}" type="presParOf" srcId="{BDA4F994-8BEB-44EC-9AC5-E35F7EB6209A}" destId="{8A4850D3-07A3-4E33-81DA-D0C17BD35084}" srcOrd="2" destOrd="0" presId="urn:microsoft.com/office/officeart/2005/8/layout/default"/>
    <dgm:cxn modelId="{CE52ECD6-0238-40E6-B7D1-10F43572848A}" type="presParOf" srcId="{BDA4F994-8BEB-44EC-9AC5-E35F7EB6209A}" destId="{EFAAF6A7-9BCF-42B0-ABD6-C11D7BCF1728}" srcOrd="3" destOrd="0" presId="urn:microsoft.com/office/officeart/2005/8/layout/default"/>
    <dgm:cxn modelId="{F4A16BBA-ADA1-4817-8F2C-7BE92D4877B6}" type="presParOf" srcId="{BDA4F994-8BEB-44EC-9AC5-E35F7EB6209A}" destId="{7FF14A0D-DA4D-42EF-800A-F551845C0ED0}" srcOrd="4" destOrd="0" presId="urn:microsoft.com/office/officeart/2005/8/layout/default"/>
    <dgm:cxn modelId="{0C40CFD1-5909-44BD-B5F1-316B729090E9}" type="presParOf" srcId="{BDA4F994-8BEB-44EC-9AC5-E35F7EB6209A}" destId="{765A5909-3AE7-48CA-BC28-560FE6E7BA63}" srcOrd="5" destOrd="0" presId="urn:microsoft.com/office/officeart/2005/8/layout/default"/>
    <dgm:cxn modelId="{3F070411-AF1B-4D98-8EAE-D1753C07C080}" type="presParOf" srcId="{BDA4F994-8BEB-44EC-9AC5-E35F7EB6209A}" destId="{2590A027-8CF5-4C26-9091-385F47E7D8C3}" srcOrd="6" destOrd="0" presId="urn:microsoft.com/office/officeart/2005/8/layout/default"/>
    <dgm:cxn modelId="{4ABA3A47-DB01-4813-83B7-31265778B463}" type="presParOf" srcId="{BDA4F994-8BEB-44EC-9AC5-E35F7EB6209A}" destId="{455C4173-307D-4593-91C4-EDC81086B511}" srcOrd="7" destOrd="0" presId="urn:microsoft.com/office/officeart/2005/8/layout/default"/>
    <dgm:cxn modelId="{4BBB2F2E-ACD5-40A0-80AE-3D92E6F48A90}" type="presParOf" srcId="{BDA4F994-8BEB-44EC-9AC5-E35F7EB6209A}" destId="{BF0D53BE-16F2-4A48-ABFA-BF67B6B601C9}" srcOrd="8" destOrd="0" presId="urn:microsoft.com/office/officeart/2005/8/layout/default"/>
    <dgm:cxn modelId="{B187F6AE-2C8D-4D33-977B-73EDD313987A}" type="presParOf" srcId="{BDA4F994-8BEB-44EC-9AC5-E35F7EB6209A}" destId="{FB67CECC-A47C-4B33-B1DC-01D6B9F74243}" srcOrd="9" destOrd="0" presId="urn:microsoft.com/office/officeart/2005/8/layout/default"/>
    <dgm:cxn modelId="{28B60D81-24BF-4FDF-9A51-035E075787D0}" type="presParOf" srcId="{BDA4F994-8BEB-44EC-9AC5-E35F7EB6209A}" destId="{D007BF83-C909-4415-9A6D-A7A55003BF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468A0-7234-4138-AF82-FDC00F7A9C32}">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73619-388A-4FAB-939C-AAE1B44736E3}">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GT" sz="2600" kern="1200"/>
            <a:t>La compliancia de una vena sistémica es 24 veces mayor que la de su arteria.</a:t>
          </a:r>
          <a:endParaRPr lang="en-US" sz="2600" kern="1200"/>
        </a:p>
      </dsp:txBody>
      <dsp:txXfrm>
        <a:off x="398656" y="1088253"/>
        <a:ext cx="2959127" cy="1837317"/>
      </dsp:txXfrm>
    </dsp:sp>
    <dsp:sp modelId="{B97EFBBD-236B-4E48-A29C-68135FB4BBCD}">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85837-0574-49A6-B7AA-F0C5ED9450D4}">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GT" sz="2600" kern="1200"/>
            <a:t>Porque es 8 veces más distensible y tiene un volumen 3 veces mayor.</a:t>
          </a:r>
          <a:endParaRPr lang="en-US" sz="2600" kern="1200"/>
        </a:p>
      </dsp:txBody>
      <dsp:txXfrm>
        <a:off x="4155097" y="1088253"/>
        <a:ext cx="2959127" cy="1837317"/>
      </dsp:txXfrm>
    </dsp:sp>
    <dsp:sp modelId="{985E5501-2A7C-472F-A621-0210C93714A7}">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1ACA8-48CF-4C8E-9376-330378786BE0}">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GT" sz="2600" kern="1200"/>
            <a:t>8 X 3 --- 24</a:t>
          </a:r>
          <a:endParaRPr lang="en-US" sz="2600" kern="1200"/>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E30CC-3DDC-47E7-9A78-58643388218C}">
      <dsp:nvSpPr>
        <dsp:cNvPr id="0" name=""/>
        <dsp:cNvSpPr/>
      </dsp:nvSpPr>
      <dsp:spPr>
        <a:xfrm>
          <a:off x="0" y="30752"/>
          <a:ext cx="10927829"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GT" sz="2900" kern="1200"/>
            <a:t>Presión Arterial Media PAM, en un adulto todo el sistema arterial se llena con 700 ml.</a:t>
          </a:r>
          <a:endParaRPr lang="en-US" sz="2900" kern="1200"/>
        </a:p>
      </dsp:txBody>
      <dsp:txXfrm>
        <a:off x="56315" y="87067"/>
        <a:ext cx="10815199" cy="1040990"/>
      </dsp:txXfrm>
    </dsp:sp>
    <dsp:sp modelId="{4D005D4C-70B7-473A-9021-6272E731C87C}">
      <dsp:nvSpPr>
        <dsp:cNvPr id="0" name=""/>
        <dsp:cNvSpPr/>
      </dsp:nvSpPr>
      <dsp:spPr>
        <a:xfrm>
          <a:off x="0" y="1267892"/>
          <a:ext cx="10927829" cy="11536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GT" sz="2900" kern="1200"/>
            <a:t>Si por alguna razón solo tuviéramos 400 ml, la presión cae a 0 mm/hg</a:t>
          </a:r>
          <a:endParaRPr lang="en-US" sz="2900" kern="1200"/>
        </a:p>
      </dsp:txBody>
      <dsp:txXfrm>
        <a:off x="56315" y="1324207"/>
        <a:ext cx="10815199" cy="1040990"/>
      </dsp:txXfrm>
    </dsp:sp>
    <dsp:sp modelId="{0CA65F93-BAD7-45CF-A3F6-B81D21FAA258}">
      <dsp:nvSpPr>
        <dsp:cNvPr id="0" name=""/>
        <dsp:cNvSpPr/>
      </dsp:nvSpPr>
      <dsp:spPr>
        <a:xfrm>
          <a:off x="0" y="2505032"/>
          <a:ext cx="10927829" cy="11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GT" sz="2900" kern="1200"/>
            <a:t>Volumen venoso es de 2000 a 3500 ml.  Se necesita un cambio de cientos de ml, para cambiar la presión venosa tan solo de 3 o 5 mm/hg</a:t>
          </a:r>
          <a:endParaRPr lang="en-US" sz="2900" kern="1200"/>
        </a:p>
      </dsp:txBody>
      <dsp:txXfrm>
        <a:off x="56315" y="2561347"/>
        <a:ext cx="10815199" cy="1040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89243-0C7B-4F53-A993-BE43D2AA9BC4}">
      <dsp:nvSpPr>
        <dsp:cNvPr id="0" name=""/>
        <dsp:cNvSpPr/>
      </dsp:nvSpPr>
      <dsp:spPr>
        <a:xfrm>
          <a:off x="65385" y="913"/>
          <a:ext cx="2938490" cy="17630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a:t>Más del 60 % de la sangre está en las venas</a:t>
          </a:r>
          <a:endParaRPr lang="en-US" sz="2500" kern="1200"/>
        </a:p>
      </dsp:txBody>
      <dsp:txXfrm>
        <a:off x="65385" y="913"/>
        <a:ext cx="2938490" cy="1763094"/>
      </dsp:txXfrm>
    </dsp:sp>
    <dsp:sp modelId="{8A4850D3-07A3-4E33-81DA-D0C17BD35084}">
      <dsp:nvSpPr>
        <dsp:cNvPr id="0" name=""/>
        <dsp:cNvSpPr/>
      </dsp:nvSpPr>
      <dsp:spPr>
        <a:xfrm>
          <a:off x="3297725" y="913"/>
          <a:ext cx="2938490" cy="17630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a:t>RESERVORIOS ESPECÍFICOS:</a:t>
          </a:r>
          <a:endParaRPr lang="en-US" sz="2500" kern="1200"/>
        </a:p>
      </dsp:txBody>
      <dsp:txXfrm>
        <a:off x="3297725" y="913"/>
        <a:ext cx="2938490" cy="1763094"/>
      </dsp:txXfrm>
    </dsp:sp>
    <dsp:sp modelId="{7FF14A0D-DA4D-42EF-800A-F551845C0ED0}">
      <dsp:nvSpPr>
        <dsp:cNvPr id="0" name=""/>
        <dsp:cNvSpPr/>
      </dsp:nvSpPr>
      <dsp:spPr>
        <a:xfrm>
          <a:off x="68382" y="2069916"/>
          <a:ext cx="2938490" cy="17630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dirty="0"/>
            <a:t>BAZO</a:t>
          </a:r>
        </a:p>
        <a:p>
          <a:pPr marL="0" lvl="0" indent="0" algn="ctr" defTabSz="1111250">
            <a:lnSpc>
              <a:spcPct val="90000"/>
            </a:lnSpc>
            <a:spcBef>
              <a:spcPct val="0"/>
            </a:spcBef>
            <a:spcAft>
              <a:spcPct val="35000"/>
            </a:spcAft>
            <a:buNone/>
          </a:pPr>
          <a:r>
            <a:rPr lang="es-GT" sz="2500" kern="1200" dirty="0"/>
            <a:t>100 ml</a:t>
          </a:r>
          <a:endParaRPr lang="en-US" sz="2500" kern="1200" dirty="0"/>
        </a:p>
      </dsp:txBody>
      <dsp:txXfrm>
        <a:off x="68382" y="2069916"/>
        <a:ext cx="2938490" cy="1763094"/>
      </dsp:txXfrm>
    </dsp:sp>
    <dsp:sp modelId="{2590A027-8CF5-4C26-9091-385F47E7D8C3}">
      <dsp:nvSpPr>
        <dsp:cNvPr id="0" name=""/>
        <dsp:cNvSpPr/>
      </dsp:nvSpPr>
      <dsp:spPr>
        <a:xfrm>
          <a:off x="3297725" y="2057857"/>
          <a:ext cx="2938490" cy="17630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dirty="0"/>
            <a:t>HÍGADO</a:t>
          </a:r>
        </a:p>
        <a:p>
          <a:pPr marL="0" lvl="0" indent="0" algn="ctr" defTabSz="1111250">
            <a:lnSpc>
              <a:spcPct val="90000"/>
            </a:lnSpc>
            <a:spcBef>
              <a:spcPct val="0"/>
            </a:spcBef>
            <a:spcAft>
              <a:spcPct val="35000"/>
            </a:spcAft>
            <a:buNone/>
          </a:pPr>
          <a:r>
            <a:rPr lang="es-GT" sz="2500" kern="1200" dirty="0"/>
            <a:t>25 % de su peso en sangre</a:t>
          </a:r>
          <a:endParaRPr lang="en-US" sz="2500" kern="1200" dirty="0"/>
        </a:p>
      </dsp:txBody>
      <dsp:txXfrm>
        <a:off x="3297725" y="2057857"/>
        <a:ext cx="2938490" cy="1763094"/>
      </dsp:txXfrm>
    </dsp:sp>
    <dsp:sp modelId="{BF0D53BE-16F2-4A48-ABFA-BF67B6B601C9}">
      <dsp:nvSpPr>
        <dsp:cNvPr id="0" name=""/>
        <dsp:cNvSpPr/>
      </dsp:nvSpPr>
      <dsp:spPr>
        <a:xfrm>
          <a:off x="65385" y="4114800"/>
          <a:ext cx="2938490" cy="17630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dirty="0"/>
            <a:t>VENAS ABDOMINALES GRANDES</a:t>
          </a:r>
        </a:p>
        <a:p>
          <a:pPr marL="0" lvl="0" indent="0" algn="ctr" defTabSz="1111250">
            <a:lnSpc>
              <a:spcPct val="90000"/>
            </a:lnSpc>
            <a:spcBef>
              <a:spcPct val="0"/>
            </a:spcBef>
            <a:spcAft>
              <a:spcPct val="35000"/>
            </a:spcAft>
            <a:buNone/>
          </a:pPr>
          <a:r>
            <a:rPr lang="es-GT" sz="2500" kern="1200" dirty="0"/>
            <a:t>300 ml</a:t>
          </a:r>
          <a:endParaRPr lang="en-US" sz="2500" kern="1200" dirty="0"/>
        </a:p>
      </dsp:txBody>
      <dsp:txXfrm>
        <a:off x="65385" y="4114800"/>
        <a:ext cx="2938490" cy="1763094"/>
      </dsp:txXfrm>
    </dsp:sp>
    <dsp:sp modelId="{D007BF83-C909-4415-9A6D-A7A55003BF34}">
      <dsp:nvSpPr>
        <dsp:cNvPr id="0" name=""/>
        <dsp:cNvSpPr/>
      </dsp:nvSpPr>
      <dsp:spPr>
        <a:xfrm>
          <a:off x="3204457" y="4115714"/>
          <a:ext cx="2938490" cy="17630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GT" sz="2500" kern="1200" dirty="0"/>
            <a:t>PLEXOS SUBCUTÁNEOS</a:t>
          </a:r>
        </a:p>
        <a:p>
          <a:pPr marL="0" lvl="0" indent="0" algn="ctr" defTabSz="1111250">
            <a:lnSpc>
              <a:spcPct val="90000"/>
            </a:lnSpc>
            <a:spcBef>
              <a:spcPct val="0"/>
            </a:spcBef>
            <a:spcAft>
              <a:spcPct val="35000"/>
            </a:spcAft>
            <a:buNone/>
          </a:pPr>
          <a:r>
            <a:rPr lang="es-GT" sz="2500" kern="1200"/>
            <a:t>Cientos de ml</a:t>
          </a:r>
          <a:endParaRPr lang="en-US" sz="2500" kern="1200"/>
        </a:p>
      </dsp:txBody>
      <dsp:txXfrm>
        <a:off x="3204457" y="4115714"/>
        <a:ext cx="2938490" cy="1763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8DC2AF-CAE5-8193-B12F-9FA5393F643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C140751C-E551-AB26-5F36-5E9BAE7EF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80BF3796-FB0C-9890-BFE0-7283349981D3}"/>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264431EE-280B-A3EA-90F5-B05DC352521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A6FF58D-EF89-C5AF-A51D-B9AFB4CAE556}"/>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77344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5B4EF-1A33-5E90-AEB3-E6579FE24B23}"/>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5E03AF5B-2340-BCF6-C6B2-636C38FC3F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7801CD1-E518-110F-8877-C29932BBEF10}"/>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4073E55B-A98B-ECEC-DD73-61E257268B4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A88D642-2ED3-F556-9103-56B020C0345F}"/>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109986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F3D5B0-7F02-D225-B26D-5328F635A01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8AD55A6F-5904-C5D1-B998-64473E2AF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0FDB2349-087C-0F3E-DB01-3C4E1873CECB}"/>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62F5519D-C9B0-E5AB-3D9B-0430F42631A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AF3EEC3-0FC1-AE68-20F7-2503581FE583}"/>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28136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F3633-18D2-6C9E-1EAD-BFB752CB71D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FDE35AD8-6861-B478-FE48-B3E279C43C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76443026-E384-1259-2FA8-5D08717425BA}"/>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A4B07CC8-C63A-08B1-C79D-CECE4EB7AE4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FECBFE8-BEC3-751A-A037-7F1AFFE882FD}"/>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222419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BFA5A-CD41-75FA-48D3-944B74D03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C2CE123-FE3D-BC29-9BBC-C047D251C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ACB4AD-4B59-2B31-DAEF-D3433BFF7C10}"/>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F1415245-17E7-7356-D431-0AEA85FC817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247A7EA-7E65-7C50-77D0-AAB48F7AD13C}"/>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42420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56C17-4F1A-32F4-E426-8F86053CDA0C}"/>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7D9055F-0646-C307-076B-4EEA4F8773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A2A8396A-E546-2A77-35CC-6608BF6B3C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66E66ACA-F0F7-6724-C755-EE09263FDF04}"/>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6" name="Marcador de pie de página 5">
            <a:extLst>
              <a:ext uri="{FF2B5EF4-FFF2-40B4-BE49-F238E27FC236}">
                <a16:creationId xmlns:a16="http://schemas.microsoft.com/office/drawing/2014/main" id="{A2AB935D-5CCF-DAF4-042D-BB5408128A37}"/>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04721B4-ACC4-7D2E-01EA-5AA027577EC5}"/>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81545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A2D0A-C4BD-9306-AE2E-D2957CC5B3B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FBA70765-3DFA-6285-33EE-454F4C10C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FC5A55-4B68-A139-F52D-6C989E2299F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302273D2-94ED-406D-36AF-3B8998F50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0D743CE-5875-B3CD-B193-C6B2163DF6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A583F325-8F34-5F71-1B7C-E40EA488C044}"/>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8" name="Marcador de pie de página 7">
            <a:extLst>
              <a:ext uri="{FF2B5EF4-FFF2-40B4-BE49-F238E27FC236}">
                <a16:creationId xmlns:a16="http://schemas.microsoft.com/office/drawing/2014/main" id="{3CA1B386-920A-CEA2-1BFD-73C9D61DCC87}"/>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F6CACB8A-3383-C4F3-9D78-8258A71A4519}"/>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95713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E8D8D-0648-EEF7-EC9D-46680A71870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149E2BDA-B043-2F88-C205-9A192CCF4DA5}"/>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4" name="Marcador de pie de página 3">
            <a:extLst>
              <a:ext uri="{FF2B5EF4-FFF2-40B4-BE49-F238E27FC236}">
                <a16:creationId xmlns:a16="http://schemas.microsoft.com/office/drawing/2014/main" id="{DFC20015-7DC8-4B4E-A7DD-6F27D5C297E0}"/>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8D628A9A-18E3-11D6-AF1E-4E59BAB540AD}"/>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78410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DB0815-A8BD-56EA-2C58-CF876557F7ED}"/>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3" name="Marcador de pie de página 2">
            <a:extLst>
              <a:ext uri="{FF2B5EF4-FFF2-40B4-BE49-F238E27FC236}">
                <a16:creationId xmlns:a16="http://schemas.microsoft.com/office/drawing/2014/main" id="{ADC89101-CDC8-4D46-FBE0-57BA869B393E}"/>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56688080-0A49-9F8F-C5EA-BB32CFBBFFDB}"/>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252667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DD0F9-2EBF-B390-73AD-845844BE7A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79D1A84-918B-7F31-CC39-5606C5E9D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D108C2A8-8CC5-8F79-121B-ACF4137ED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25F95F-E2B4-6557-E536-B60FC6D387F8}"/>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6" name="Marcador de pie de página 5">
            <a:extLst>
              <a:ext uri="{FF2B5EF4-FFF2-40B4-BE49-F238E27FC236}">
                <a16:creationId xmlns:a16="http://schemas.microsoft.com/office/drawing/2014/main" id="{E8591C7F-5343-F6BA-3179-25D020D4812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2BC37B9-83EA-DEAE-4BBC-BAF2CE510FE2}"/>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302230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55207-90EF-0467-B046-83F45EEFD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D4EA532A-9C98-AD02-18AE-DDE776FFA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7E1B6D5E-23B9-546C-4BB9-A18540AB7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12C0C3-C2DD-EF47-70F7-665D4E835D9E}"/>
              </a:ext>
            </a:extLst>
          </p:cNvPr>
          <p:cNvSpPr>
            <a:spLocks noGrp="1"/>
          </p:cNvSpPr>
          <p:nvPr>
            <p:ph type="dt" sz="half" idx="10"/>
          </p:nvPr>
        </p:nvSpPr>
        <p:spPr/>
        <p:txBody>
          <a:bodyPr/>
          <a:lstStyle/>
          <a:p>
            <a:fld id="{F6CCBF3A-D7FB-4B97-8FD5-6FFB20CB1E84}" type="datetimeFigureOut">
              <a:rPr lang="en-US" smtClean="0"/>
              <a:t>6/30/2023</a:t>
            </a:fld>
            <a:endParaRPr lang="en-US"/>
          </a:p>
        </p:txBody>
      </p:sp>
      <p:sp>
        <p:nvSpPr>
          <p:cNvPr id="6" name="Marcador de pie de página 5">
            <a:extLst>
              <a:ext uri="{FF2B5EF4-FFF2-40B4-BE49-F238E27FC236}">
                <a16:creationId xmlns:a16="http://schemas.microsoft.com/office/drawing/2014/main" id="{4D1AE46E-2C10-4DD4-7392-7FE6EAE2146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A8852CB-BC5F-AF06-A665-8EF7124BA755}"/>
              </a:ext>
            </a:extLst>
          </p:cNvPr>
          <p:cNvSpPr>
            <a:spLocks noGrp="1"/>
          </p:cNvSpPr>
          <p:nvPr>
            <p:ph type="sldNum" sz="quarter" idx="12"/>
          </p:nvPr>
        </p:nvSpPr>
        <p:spPr/>
        <p:txBody>
          <a:bodyPr/>
          <a:lstStyle/>
          <a:p>
            <a:fld id="{3109D357-8067-4A1F-97B2-93C5160B78D9}" type="slidenum">
              <a:rPr lang="en-US" smtClean="0"/>
              <a:t>‹Nº›</a:t>
            </a:fld>
            <a:endParaRPr lang="en-US"/>
          </a:p>
        </p:txBody>
      </p:sp>
    </p:spTree>
    <p:extLst>
      <p:ext uri="{BB962C8B-B14F-4D97-AF65-F5344CB8AC3E}">
        <p14:creationId xmlns:p14="http://schemas.microsoft.com/office/powerpoint/2010/main" val="116142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A692EA-2801-BA7D-7B22-BFC74534F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D06B9DC-426A-C36E-514B-BF795609F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9D9AA180-40EC-9D1A-6CD1-EBE6EB3A6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CBF3A-D7FB-4B97-8FD5-6FFB20CB1E84}" type="datetimeFigureOut">
              <a:rPr lang="en-US" smtClean="0"/>
              <a:t>6/30/2023</a:t>
            </a:fld>
            <a:endParaRPr lang="en-US"/>
          </a:p>
        </p:txBody>
      </p:sp>
      <p:sp>
        <p:nvSpPr>
          <p:cNvPr id="5" name="Marcador de pie de página 4">
            <a:extLst>
              <a:ext uri="{FF2B5EF4-FFF2-40B4-BE49-F238E27FC236}">
                <a16:creationId xmlns:a16="http://schemas.microsoft.com/office/drawing/2014/main" id="{8DBCC7F9-266B-186E-2783-CEDF1726A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B8B4F49A-4CA3-7ACA-CDC7-7AA6FA5AF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9D357-8067-4A1F-97B2-93C5160B78D9}" type="slidenum">
              <a:rPr lang="en-US" smtClean="0"/>
              <a:t>‹Nº›</a:t>
            </a:fld>
            <a:endParaRPr lang="en-US"/>
          </a:p>
        </p:txBody>
      </p:sp>
    </p:spTree>
    <p:extLst>
      <p:ext uri="{BB962C8B-B14F-4D97-AF65-F5344CB8AC3E}">
        <p14:creationId xmlns:p14="http://schemas.microsoft.com/office/powerpoint/2010/main" val="228932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seño abstracto de pétalos de flores en colores pastel">
            <a:extLst>
              <a:ext uri="{FF2B5EF4-FFF2-40B4-BE49-F238E27FC236}">
                <a16:creationId xmlns:a16="http://schemas.microsoft.com/office/drawing/2014/main" id="{2ED21404-2C2B-242C-D3A7-FD2E0D727056}"/>
              </a:ext>
            </a:extLst>
          </p:cNvPr>
          <p:cNvPicPr>
            <a:picLocks noChangeAspect="1"/>
          </p:cNvPicPr>
          <p:nvPr/>
        </p:nvPicPr>
        <p:blipFill rotWithShape="1">
          <a:blip r:embed="rId2"/>
          <a:srcRect l="11133" r="11135" b="2"/>
          <a:stretch/>
        </p:blipFill>
        <p:spPr>
          <a:xfrm>
            <a:off x="4038599" y="10"/>
            <a:ext cx="8160026" cy="6875809"/>
          </a:xfrm>
          <a:prstGeom prst="rect">
            <a:avLst/>
          </a:prstGeom>
          <a:noFill/>
        </p:spPr>
      </p:pic>
      <p:sp>
        <p:nvSpPr>
          <p:cNvPr id="31" name="Freeform: Shape 3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B891B33B-D083-17CB-3B7B-D30834BBDB87}"/>
              </a:ext>
            </a:extLst>
          </p:cNvPr>
          <p:cNvSpPr>
            <a:spLocks noGrp="1"/>
          </p:cNvSpPr>
          <p:nvPr>
            <p:ph type="ctrTitle"/>
          </p:nvPr>
        </p:nvSpPr>
        <p:spPr>
          <a:xfrm>
            <a:off x="534473" y="2950387"/>
            <a:ext cx="3052293" cy="3531403"/>
          </a:xfrm>
        </p:spPr>
        <p:txBody>
          <a:bodyPr anchor="t">
            <a:normAutofit/>
          </a:bodyPr>
          <a:lstStyle/>
          <a:p>
            <a:pPr algn="r"/>
            <a:r>
              <a:rPr lang="es-GT" sz="3100">
                <a:solidFill>
                  <a:srgbClr val="FFFFFF"/>
                </a:solidFill>
              </a:rPr>
              <a:t>DISTENSIBILIDAD Y FUNCIONES VASCULARES</a:t>
            </a:r>
          </a:p>
        </p:txBody>
      </p:sp>
      <p:sp>
        <p:nvSpPr>
          <p:cNvPr id="3" name="Subtítulo 2">
            <a:extLst>
              <a:ext uri="{FF2B5EF4-FFF2-40B4-BE49-F238E27FC236}">
                <a16:creationId xmlns:a16="http://schemas.microsoft.com/office/drawing/2014/main" id="{C5D8488F-C1B0-F7DF-DD12-2E4BE0F07C6F}"/>
              </a:ext>
            </a:extLst>
          </p:cNvPr>
          <p:cNvSpPr>
            <a:spLocks noGrp="1"/>
          </p:cNvSpPr>
          <p:nvPr>
            <p:ph type="subTitle" idx="1"/>
          </p:nvPr>
        </p:nvSpPr>
        <p:spPr>
          <a:xfrm>
            <a:off x="777922" y="743803"/>
            <a:ext cx="2808844" cy="1382392"/>
          </a:xfrm>
        </p:spPr>
        <p:txBody>
          <a:bodyPr anchor="b">
            <a:normAutofit/>
          </a:bodyPr>
          <a:lstStyle/>
          <a:p>
            <a:pPr algn="r"/>
            <a:r>
              <a:rPr lang="es-GT" sz="2000">
                <a:solidFill>
                  <a:srgbClr val="FFFFFF"/>
                </a:solidFill>
              </a:rPr>
              <a:t>Dr. César Morataya</a:t>
            </a:r>
          </a:p>
        </p:txBody>
      </p:sp>
      <p:sp>
        <p:nvSpPr>
          <p:cNvPr id="16" name="Footer Placeholder 5">
            <a:extLst>
              <a:ext uri="{FF2B5EF4-FFF2-40B4-BE49-F238E27FC236}">
                <a16:creationId xmlns:a16="http://schemas.microsoft.com/office/drawing/2014/main" id="{EF65F16F-FDE0-4516-8BCC-DDC345651807}"/>
              </a:ext>
            </a:extLst>
          </p:cNvPr>
          <p:cNvSpPr>
            <a:spLocks noGrp="1"/>
          </p:cNvSpPr>
          <p:nvPr>
            <p:ph type="ftr" sz="quarter" idx="11"/>
          </p:nvPr>
        </p:nvSpPr>
        <p:spPr>
          <a:xfrm rot="5400000">
            <a:off x="-1822362" y="2005663"/>
            <a:ext cx="4114800" cy="444320"/>
          </a:xfrm>
        </p:spPr>
        <p:txBody>
          <a:bodyPr>
            <a:normAutofit/>
          </a:bodyPr>
          <a:lstStyle/>
          <a:p>
            <a:pPr algn="l">
              <a:spcAft>
                <a:spcPts val="600"/>
              </a:spcAft>
            </a:pPr>
            <a:r>
              <a:rPr lang="en-US" sz="1100">
                <a:solidFill>
                  <a:srgbClr val="FFFFFF"/>
                </a:solidFill>
                <a:effectLst>
                  <a:outerShdw blurRad="38100" dist="38100" dir="2700000" algn="tl">
                    <a:srgbClr val="000000">
                      <a:alpha val="43137"/>
                    </a:srgbClr>
                  </a:outerShdw>
                </a:effectLst>
              </a:rPr>
              <a:t>Sample Footer Text</a:t>
            </a:r>
          </a:p>
        </p:txBody>
      </p:sp>
      <p:sp>
        <p:nvSpPr>
          <p:cNvPr id="18" name="Date Placeholder 4">
            <a:extLst>
              <a:ext uri="{FF2B5EF4-FFF2-40B4-BE49-F238E27FC236}">
                <a16:creationId xmlns:a16="http://schemas.microsoft.com/office/drawing/2014/main" id="{D1463C87-9AF0-4790-8077-703648FA0E0D}"/>
              </a:ext>
            </a:extLst>
          </p:cNvPr>
          <p:cNvSpPr>
            <a:spLocks noGrp="1"/>
          </p:cNvSpPr>
          <p:nvPr>
            <p:ph type="dt" sz="half" idx="10"/>
          </p:nvPr>
        </p:nvSpPr>
        <p:spPr>
          <a:xfrm>
            <a:off x="8970264" y="6455664"/>
            <a:ext cx="2743200" cy="365125"/>
          </a:xfrm>
        </p:spPr>
        <p:txBody>
          <a:bodyPr>
            <a:normAutofit/>
          </a:bodyPr>
          <a:lstStyle/>
          <a:p>
            <a:pPr algn="r">
              <a:spcAft>
                <a:spcPts val="600"/>
              </a:spcAft>
            </a:pPr>
            <a:fld id="{75D78221-A8F0-4E1C-9FCD-42B8567285CC}" type="datetime1">
              <a:rPr lang="en-US" sz="1100">
                <a:solidFill>
                  <a:srgbClr val="FFFFFF"/>
                </a:solidFill>
                <a:effectLst>
                  <a:outerShdw blurRad="38100" dist="38100" dir="2700000" algn="tl">
                    <a:srgbClr val="000000">
                      <a:alpha val="43137"/>
                    </a:srgbClr>
                  </a:outerShdw>
                </a:effectLst>
              </a:rPr>
              <a:pPr algn="r">
                <a:spcAft>
                  <a:spcPts val="600"/>
                </a:spcAft>
              </a:pPr>
              <a:t>6/30/2023</a:t>
            </a:fld>
            <a:endParaRPr lang="en-US" sz="1100">
              <a:solidFill>
                <a:srgbClr val="FFFFFF"/>
              </a:solidFill>
              <a:effectLst>
                <a:outerShdw blurRad="38100" dist="38100" dir="2700000" algn="tl">
                  <a:srgbClr val="000000">
                    <a:alpha val="43137"/>
                  </a:srgbClr>
                </a:outerShdw>
              </a:effectLst>
            </a:endParaRPr>
          </a:p>
        </p:txBody>
      </p:sp>
      <p:sp>
        <p:nvSpPr>
          <p:cNvPr id="20" name="Slide Number Placeholder 7">
            <a:extLst>
              <a:ext uri="{FF2B5EF4-FFF2-40B4-BE49-F238E27FC236}">
                <a16:creationId xmlns:a16="http://schemas.microsoft.com/office/drawing/2014/main" id="{6ADB23FC-861F-4A36-8A3C-BD050BACA951}"/>
              </a:ext>
            </a:extLst>
          </p:cNvPr>
          <p:cNvSpPr>
            <a:spLocks noGrp="1"/>
          </p:cNvSpPr>
          <p:nvPr>
            <p:ph type="sldNum" sz="quarter" idx="12"/>
          </p:nvPr>
        </p:nvSpPr>
        <p:spPr>
          <a:xfrm>
            <a:off x="11704319" y="6455664"/>
            <a:ext cx="448056" cy="365125"/>
          </a:xfrm>
        </p:spPr>
        <p:txBody>
          <a:bodyPr>
            <a:normAutofit/>
          </a:bodyPr>
          <a:lstStyle/>
          <a:p>
            <a:pPr>
              <a:spcAft>
                <a:spcPts val="600"/>
              </a:spcAft>
            </a:pPr>
            <a:fld id="{3E131995-E962-4131-8504-6B962D7140A6}" type="slidenum">
              <a:rPr lang="en-US" sz="1100">
                <a:solidFill>
                  <a:srgbClr val="FFFFFF"/>
                </a:solidFill>
                <a:effectLst>
                  <a:outerShdw blurRad="38100" dist="38100" dir="2700000" algn="tl">
                    <a:srgbClr val="000000">
                      <a:alpha val="43137"/>
                    </a:srgbClr>
                  </a:outerShdw>
                </a:effectLst>
              </a:rPr>
              <a:pPr>
                <a:spcAft>
                  <a:spcPts val="600"/>
                </a:spcAft>
              </a:pPr>
              <a:t>1</a:t>
            </a:fld>
            <a:endParaRPr lang="en-US" sz="110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6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7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0CEC71-4261-DE88-22C6-362E3E15CA2C}"/>
              </a:ext>
            </a:extLst>
          </p:cNvPr>
          <p:cNvPicPr>
            <a:picLocks noChangeAspect="1"/>
          </p:cNvPicPr>
          <p:nvPr/>
        </p:nvPicPr>
        <p:blipFill>
          <a:blip r:embed="rId2"/>
          <a:stretch>
            <a:fillRect/>
          </a:stretch>
        </p:blipFill>
        <p:spPr>
          <a:xfrm>
            <a:off x="2885010" y="643467"/>
            <a:ext cx="6421979" cy="5571066"/>
          </a:xfrm>
          <a:prstGeom prst="rect">
            <a:avLst/>
          </a:prstGeom>
        </p:spPr>
      </p:pic>
    </p:spTree>
    <p:extLst>
      <p:ext uri="{BB962C8B-B14F-4D97-AF65-F5344CB8AC3E}">
        <p14:creationId xmlns:p14="http://schemas.microsoft.com/office/powerpoint/2010/main" val="13501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3DD624-48C8-4195-BC0B-9A70AEA5A290}"/>
              </a:ext>
            </a:extLst>
          </p:cNvPr>
          <p:cNvSpPr>
            <a:spLocks noGrp="1"/>
          </p:cNvSpPr>
          <p:nvPr>
            <p:ph type="title"/>
          </p:nvPr>
        </p:nvSpPr>
        <p:spPr>
          <a:xfrm>
            <a:off x="890338" y="640080"/>
            <a:ext cx="3734014" cy="5882018"/>
          </a:xfrm>
        </p:spPr>
        <p:txBody>
          <a:bodyPr vert="horz" lIns="91440" tIns="45720" rIns="91440" bIns="45720" rtlCol="0" anchor="b">
            <a:normAutofit/>
          </a:bodyPr>
          <a:lstStyle/>
          <a:p>
            <a:r>
              <a:rPr lang="en-US" sz="5000" dirty="0"/>
              <a:t>PULSACIONES DE LA PRESIÓN ARTERIAL. </a:t>
            </a:r>
            <a:br>
              <a:rPr lang="en-US" sz="5000" dirty="0"/>
            </a:br>
            <a:r>
              <a:rPr lang="en-US" sz="5000" dirty="0"/>
              <a:t>Durante la </a:t>
            </a:r>
            <a:r>
              <a:rPr lang="en-US" sz="5000" dirty="0" err="1"/>
              <a:t>sístole</a:t>
            </a:r>
            <a:r>
              <a:rPr lang="en-US" sz="5000" dirty="0"/>
              <a:t>, </a:t>
            </a:r>
            <a:r>
              <a:rPr lang="en-US" sz="5000" dirty="0" err="1"/>
              <a:t>una</a:t>
            </a:r>
            <a:r>
              <a:rPr lang="en-US" sz="5000" dirty="0"/>
              <a:t> </a:t>
            </a:r>
            <a:r>
              <a:rPr lang="en-US" sz="5000" dirty="0" err="1"/>
              <a:t>oleada</a:t>
            </a:r>
            <a:r>
              <a:rPr lang="en-US" sz="5000" dirty="0"/>
              <a:t> </a:t>
            </a:r>
            <a:r>
              <a:rPr lang="en-US" sz="5000" dirty="0" err="1"/>
              <a:t>llena</a:t>
            </a:r>
            <a:r>
              <a:rPr lang="en-US" sz="5000" dirty="0"/>
              <a:t> las </a:t>
            </a:r>
            <a:r>
              <a:rPr lang="en-US" sz="5000" dirty="0" err="1"/>
              <a:t>arterias</a:t>
            </a:r>
            <a:r>
              <a:rPr lang="en-US" sz="5000" dirty="0"/>
              <a:t>.</a:t>
            </a: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contenido 6">
            <a:extLst>
              <a:ext uri="{FF2B5EF4-FFF2-40B4-BE49-F238E27FC236}">
                <a16:creationId xmlns:a16="http://schemas.microsoft.com/office/drawing/2014/main" id="{7406FCCF-7B48-072A-C87A-771B623117DA}"/>
              </a:ext>
            </a:extLst>
          </p:cNvPr>
          <p:cNvPicPr>
            <a:picLocks noGrp="1" noChangeAspect="1"/>
          </p:cNvPicPr>
          <p:nvPr>
            <p:ph idx="1"/>
          </p:nvPr>
        </p:nvPicPr>
        <p:blipFill rotWithShape="1">
          <a:blip r:embed="rId2"/>
          <a:srcRect t="2003" r="1" b="117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6255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CE2BD9F-BA06-5387-A206-36651A049F73}"/>
              </a:ext>
            </a:extLst>
          </p:cNvPr>
          <p:cNvSpPr>
            <a:spLocks noGrp="1"/>
          </p:cNvSpPr>
          <p:nvPr>
            <p:ph type="title"/>
          </p:nvPr>
        </p:nvSpPr>
        <p:spPr>
          <a:xfrm>
            <a:off x="6513788" y="365125"/>
            <a:ext cx="4840010" cy="1807305"/>
          </a:xfrm>
        </p:spPr>
        <p:txBody>
          <a:bodyPr>
            <a:normAutofit/>
          </a:bodyPr>
          <a:lstStyle/>
          <a:p>
            <a:r>
              <a:rPr lang="es-GT" dirty="0"/>
              <a:t>PULSACIONES DE LA PRESIÓN ARTERIAL</a:t>
            </a:r>
          </a:p>
        </p:txBody>
      </p:sp>
      <p:pic>
        <p:nvPicPr>
          <p:cNvPr id="5" name="Picture 4">
            <a:extLst>
              <a:ext uri="{FF2B5EF4-FFF2-40B4-BE49-F238E27FC236}">
                <a16:creationId xmlns:a16="http://schemas.microsoft.com/office/drawing/2014/main" id="{380E361E-4C91-18E2-CAD3-B149654096B9}"/>
              </a:ext>
            </a:extLst>
          </p:cNvPr>
          <p:cNvPicPr>
            <a:picLocks noChangeAspect="1"/>
          </p:cNvPicPr>
          <p:nvPr/>
        </p:nvPicPr>
        <p:blipFill rotWithShape="1">
          <a:blip r:embed="rId2"/>
          <a:srcRect l="7711" r="4212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36647C4D-DF80-9BD2-E953-5E64E8870AA6}"/>
              </a:ext>
            </a:extLst>
          </p:cNvPr>
          <p:cNvSpPr>
            <a:spLocks noGrp="1"/>
          </p:cNvSpPr>
          <p:nvPr>
            <p:ph idx="1"/>
          </p:nvPr>
        </p:nvSpPr>
        <p:spPr>
          <a:xfrm>
            <a:off x="6513788" y="2333297"/>
            <a:ext cx="4840010" cy="3843666"/>
          </a:xfrm>
        </p:spPr>
        <p:txBody>
          <a:bodyPr>
            <a:normAutofit lnSpcReduction="10000"/>
          </a:bodyPr>
          <a:lstStyle/>
          <a:p>
            <a:r>
              <a:rPr lang="es-GT" sz="2400" dirty="0"/>
              <a:t>De no ser por la elasticidad de las arterias, la sangre iría a toda la periferia de una sola vez y no tendríamos un flujo constante durante la sístole.</a:t>
            </a:r>
          </a:p>
          <a:p>
            <a:r>
              <a:rPr lang="es-GT" sz="2400" dirty="0"/>
              <a:t>La compliancia del árbol arterial reduce las pulsaciones conforme va llegando a las arterias periféricas.</a:t>
            </a:r>
          </a:p>
          <a:p>
            <a:r>
              <a:rPr lang="es-GT" sz="2400" dirty="0"/>
              <a:t>El flujo sanguíneo tisular es continuo y poco pulsátil, gracias a la distensibilidad.</a:t>
            </a:r>
          </a:p>
        </p:txBody>
      </p:sp>
    </p:spTree>
    <p:extLst>
      <p:ext uri="{BB962C8B-B14F-4D97-AF65-F5344CB8AC3E}">
        <p14:creationId xmlns:p14="http://schemas.microsoft.com/office/powerpoint/2010/main" val="164990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DAC4FC51-BE21-B84F-7D31-5B76DC5F6D98}"/>
              </a:ext>
            </a:extLst>
          </p:cNvPr>
          <p:cNvPicPr>
            <a:picLocks noChangeAspect="1"/>
          </p:cNvPicPr>
          <p:nvPr/>
        </p:nvPicPr>
        <p:blipFill rotWithShape="1">
          <a:blip r:embed="rId2"/>
          <a:srcRect t="5081"/>
          <a:stretch/>
        </p:blipFill>
        <p:spPr>
          <a:xfrm>
            <a:off x="20" y="1282"/>
            <a:ext cx="12191980" cy="6856718"/>
          </a:xfrm>
          <a:prstGeom prst="rect">
            <a:avLst/>
          </a:prstGeom>
        </p:spPr>
      </p:pic>
    </p:spTree>
    <p:extLst>
      <p:ext uri="{BB962C8B-B14F-4D97-AF65-F5344CB8AC3E}">
        <p14:creationId xmlns:p14="http://schemas.microsoft.com/office/powerpoint/2010/main" val="140897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64B68-3F0A-C1C9-B454-5CD1C40CEF07}"/>
              </a:ext>
            </a:extLst>
          </p:cNvPr>
          <p:cNvSpPr>
            <a:spLocks noGrp="1"/>
          </p:cNvSpPr>
          <p:nvPr>
            <p:ph type="title"/>
          </p:nvPr>
        </p:nvSpPr>
        <p:spPr>
          <a:xfrm>
            <a:off x="838201" y="548464"/>
            <a:ext cx="3807187" cy="2228074"/>
          </a:xfrm>
        </p:spPr>
        <p:txBody>
          <a:bodyPr>
            <a:normAutofit/>
          </a:bodyPr>
          <a:lstStyle/>
          <a:p>
            <a:r>
              <a:rPr lang="es-GT" sz="4000"/>
              <a:t>PRESIONES</a:t>
            </a:r>
          </a:p>
        </p:txBody>
      </p:sp>
      <p:sp>
        <p:nvSpPr>
          <p:cNvPr id="3" name="Marcador de contenido 2">
            <a:extLst>
              <a:ext uri="{FF2B5EF4-FFF2-40B4-BE49-F238E27FC236}">
                <a16:creationId xmlns:a16="http://schemas.microsoft.com/office/drawing/2014/main" id="{6F222EC1-C291-3FED-4C81-E90219CC55A6}"/>
              </a:ext>
            </a:extLst>
          </p:cNvPr>
          <p:cNvSpPr>
            <a:spLocks noGrp="1"/>
          </p:cNvSpPr>
          <p:nvPr>
            <p:ph idx="1"/>
          </p:nvPr>
        </p:nvSpPr>
        <p:spPr>
          <a:xfrm>
            <a:off x="838201" y="2962279"/>
            <a:ext cx="3799425" cy="3143241"/>
          </a:xfrm>
        </p:spPr>
        <p:txBody>
          <a:bodyPr>
            <a:normAutofit/>
          </a:bodyPr>
          <a:lstStyle/>
          <a:p>
            <a:r>
              <a:rPr lang="es-GT" dirty="0"/>
              <a:t>En la sístole es de 120 mm/hg</a:t>
            </a:r>
          </a:p>
          <a:p>
            <a:r>
              <a:rPr lang="es-GT" dirty="0"/>
              <a:t>En la diástole es de 80 mm/hg</a:t>
            </a:r>
          </a:p>
          <a:p>
            <a:r>
              <a:rPr lang="es-GT" dirty="0"/>
              <a:t>La diferencia es de 40 mm/hg (presión de pulso)</a:t>
            </a:r>
          </a:p>
        </p:txBody>
      </p:sp>
      <p:pic>
        <p:nvPicPr>
          <p:cNvPr id="5" name="Picture 4" descr="Una imagen de una radiación electromagnética">
            <a:extLst>
              <a:ext uri="{FF2B5EF4-FFF2-40B4-BE49-F238E27FC236}">
                <a16:creationId xmlns:a16="http://schemas.microsoft.com/office/drawing/2014/main" id="{E058FEE5-CD6E-4A6F-A8CF-1215A397CED1}"/>
              </a:ext>
            </a:extLst>
          </p:cNvPr>
          <p:cNvPicPr>
            <a:picLocks noChangeAspect="1"/>
          </p:cNvPicPr>
          <p:nvPr/>
        </p:nvPicPr>
        <p:blipFill rotWithShape="1">
          <a:blip r:embed="rId2"/>
          <a:srcRect l="15475" r="14365" b="2"/>
          <a:stretch/>
        </p:blipFill>
        <p:spPr>
          <a:xfrm>
            <a:off x="5010386" y="10"/>
            <a:ext cx="7181613" cy="6857990"/>
          </a:xfrm>
          <a:prstGeom prst="rect">
            <a:avLst/>
          </a:prstGeom>
          <a:effectLst/>
        </p:spPr>
      </p:pic>
    </p:spTree>
    <p:extLst>
      <p:ext uri="{BB962C8B-B14F-4D97-AF65-F5344CB8AC3E}">
        <p14:creationId xmlns:p14="http://schemas.microsoft.com/office/powerpoint/2010/main" val="184122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B03B4C-62EA-8426-5EC7-FD5BE0D805B2}"/>
              </a:ext>
            </a:extLst>
          </p:cNvPr>
          <p:cNvSpPr>
            <a:spLocks noGrp="1"/>
          </p:cNvSpPr>
          <p:nvPr>
            <p:ph type="title"/>
          </p:nvPr>
        </p:nvSpPr>
        <p:spPr>
          <a:xfrm>
            <a:off x="4654296" y="329184"/>
            <a:ext cx="6894576" cy="1783080"/>
          </a:xfrm>
        </p:spPr>
        <p:txBody>
          <a:bodyPr anchor="b">
            <a:normAutofit/>
          </a:bodyPr>
          <a:lstStyle/>
          <a:p>
            <a:r>
              <a:rPr lang="es-GT" sz="5000" dirty="0"/>
              <a:t>FACTORES QUE AFECTAN LA PRESIÓN DE PULSO</a:t>
            </a:r>
          </a:p>
        </p:txBody>
      </p:sp>
      <p:pic>
        <p:nvPicPr>
          <p:cNvPr id="5" name="Picture 4">
            <a:extLst>
              <a:ext uri="{FF2B5EF4-FFF2-40B4-BE49-F238E27FC236}">
                <a16:creationId xmlns:a16="http://schemas.microsoft.com/office/drawing/2014/main" id="{81D1CF77-ED2F-FE12-303E-2665F36FFEE1}"/>
              </a:ext>
            </a:extLst>
          </p:cNvPr>
          <p:cNvPicPr>
            <a:picLocks noChangeAspect="1"/>
          </p:cNvPicPr>
          <p:nvPr/>
        </p:nvPicPr>
        <p:blipFill rotWithShape="1">
          <a:blip r:embed="rId2"/>
          <a:srcRect l="16176" r="5058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2A896D2-E959-BBAF-0992-952F72007BBB}"/>
              </a:ext>
            </a:extLst>
          </p:cNvPr>
          <p:cNvSpPr>
            <a:spLocks noGrp="1"/>
          </p:cNvSpPr>
          <p:nvPr>
            <p:ph idx="1"/>
          </p:nvPr>
        </p:nvSpPr>
        <p:spPr>
          <a:xfrm>
            <a:off x="4654296" y="2706624"/>
            <a:ext cx="6894576" cy="3483864"/>
          </a:xfrm>
        </p:spPr>
        <p:txBody>
          <a:bodyPr>
            <a:normAutofit/>
          </a:bodyPr>
          <a:lstStyle/>
          <a:p>
            <a:pPr marL="514350" indent="-514350">
              <a:buFont typeface="+mj-lt"/>
              <a:buAutoNum type="arabicPeriod"/>
            </a:pPr>
            <a:r>
              <a:rPr lang="es-GT" sz="2000"/>
              <a:t>Volumen sistólico del corazón</a:t>
            </a:r>
          </a:p>
          <a:p>
            <a:pPr marL="514350" indent="-514350">
              <a:buFont typeface="+mj-lt"/>
              <a:buAutoNum type="arabicPeriod"/>
            </a:pPr>
            <a:r>
              <a:rPr lang="es-GT" sz="2000"/>
              <a:t>Compliancia (distensibilidad total) del árbol arterial</a:t>
            </a:r>
          </a:p>
          <a:p>
            <a:pPr marL="0" indent="0">
              <a:buNone/>
            </a:pPr>
            <a:r>
              <a:rPr lang="es-GT" sz="2000"/>
              <a:t>       Características de la eyección durante la sístole</a:t>
            </a:r>
          </a:p>
          <a:p>
            <a:pPr>
              <a:buFont typeface="Wingdings" panose="05000000000000000000" pitchFamily="2" charset="2"/>
              <a:buChar char="ü"/>
            </a:pPr>
            <a:r>
              <a:rPr lang="es-GT" sz="2000"/>
              <a:t>        A mayor volumen sistólico, mayor cantidad de sangre deberá acomodarse en el árbol arterial y en consecuencia mayor serán el aumento y descenso de la presión durante la sístole y la diástole.</a:t>
            </a:r>
          </a:p>
          <a:p>
            <a:pPr>
              <a:buFont typeface="Wingdings" panose="05000000000000000000" pitchFamily="2" charset="2"/>
              <a:buChar char="ü"/>
            </a:pPr>
            <a:r>
              <a:rPr lang="es-GT" sz="2000"/>
              <a:t>A menor compliancia (ateroesclerosis), mayor será el aumento de la presión para un volumen sistólico dado que bombea hacia las arterias</a:t>
            </a:r>
          </a:p>
        </p:txBody>
      </p:sp>
    </p:spTree>
    <p:extLst>
      <p:ext uri="{BB962C8B-B14F-4D97-AF65-F5344CB8AC3E}">
        <p14:creationId xmlns:p14="http://schemas.microsoft.com/office/powerpoint/2010/main" val="91835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82F70593-2E28-43D7-44AE-E291604525C3}"/>
              </a:ext>
            </a:extLst>
          </p:cNvPr>
          <p:cNvPicPr>
            <a:picLocks noChangeAspect="1"/>
          </p:cNvPicPr>
          <p:nvPr/>
        </p:nvPicPr>
        <p:blipFill>
          <a:blip r:embed="rId2"/>
          <a:stretch>
            <a:fillRect/>
          </a:stretch>
        </p:blipFill>
        <p:spPr>
          <a:xfrm>
            <a:off x="1698537" y="918546"/>
            <a:ext cx="6273960" cy="4979334"/>
          </a:xfrm>
          <a:prstGeom prst="rect">
            <a:avLst/>
          </a:prstGeom>
        </p:spPr>
      </p:pic>
    </p:spTree>
    <p:extLst>
      <p:ext uri="{BB962C8B-B14F-4D97-AF65-F5344CB8AC3E}">
        <p14:creationId xmlns:p14="http://schemas.microsoft.com/office/powerpoint/2010/main" val="873407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48082C-CDA5-1F30-95FD-C6719AE9AAEA}"/>
              </a:ext>
            </a:extLst>
          </p:cNvPr>
          <p:cNvSpPr/>
          <p:nvPr/>
        </p:nvSpPr>
        <p:spPr>
          <a:xfrm>
            <a:off x="4118995" y="1041177"/>
            <a:ext cx="3020036"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PRESIÓN DE PULSO</a:t>
            </a:r>
          </a:p>
        </p:txBody>
      </p:sp>
      <p:sp>
        <p:nvSpPr>
          <p:cNvPr id="3" name="Rectángulo 2">
            <a:extLst>
              <a:ext uri="{FF2B5EF4-FFF2-40B4-BE49-F238E27FC236}">
                <a16:creationId xmlns:a16="http://schemas.microsoft.com/office/drawing/2014/main" id="{8E8CB09F-1959-A45D-C116-4F3E247552E8}"/>
              </a:ext>
            </a:extLst>
          </p:cNvPr>
          <p:cNvSpPr/>
          <p:nvPr/>
        </p:nvSpPr>
        <p:spPr>
          <a:xfrm>
            <a:off x="805343" y="4253218"/>
            <a:ext cx="331365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GASTO CARDÍACO</a:t>
            </a:r>
          </a:p>
        </p:txBody>
      </p:sp>
      <p:sp>
        <p:nvSpPr>
          <p:cNvPr id="4" name="Rectángulo 3">
            <a:extLst>
              <a:ext uri="{FF2B5EF4-FFF2-40B4-BE49-F238E27FC236}">
                <a16:creationId xmlns:a16="http://schemas.microsoft.com/office/drawing/2014/main" id="{C8D68EB9-712B-2B7B-9ED0-CAD63140B00E}"/>
              </a:ext>
            </a:extLst>
          </p:cNvPr>
          <p:cNvSpPr/>
          <p:nvPr/>
        </p:nvSpPr>
        <p:spPr>
          <a:xfrm>
            <a:off x="7801762" y="4253218"/>
            <a:ext cx="295292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COMPLIANCIA DEL ÁRBOL ARTERIAL</a:t>
            </a:r>
          </a:p>
        </p:txBody>
      </p:sp>
      <p:cxnSp>
        <p:nvCxnSpPr>
          <p:cNvPr id="6" name="Conector recto de flecha 5">
            <a:extLst>
              <a:ext uri="{FF2B5EF4-FFF2-40B4-BE49-F238E27FC236}">
                <a16:creationId xmlns:a16="http://schemas.microsoft.com/office/drawing/2014/main" id="{F786B033-7655-8643-5C8C-0DD2A16D20E0}"/>
              </a:ext>
            </a:extLst>
          </p:cNvPr>
          <p:cNvCxnSpPr>
            <a:cxnSpLocks/>
          </p:cNvCxnSpPr>
          <p:nvPr/>
        </p:nvCxnSpPr>
        <p:spPr>
          <a:xfrm flipH="1">
            <a:off x="2499919" y="1955577"/>
            <a:ext cx="3020036" cy="2205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a:extLst>
              <a:ext uri="{FF2B5EF4-FFF2-40B4-BE49-F238E27FC236}">
                <a16:creationId xmlns:a16="http://schemas.microsoft.com/office/drawing/2014/main" id="{FBD25FA9-3426-E605-CF7E-6BE6C5588AF5}"/>
              </a:ext>
            </a:extLst>
          </p:cNvPr>
          <p:cNvCxnSpPr>
            <a:cxnSpLocks/>
            <a:stCxn id="2" idx="2"/>
          </p:cNvCxnSpPr>
          <p:nvPr/>
        </p:nvCxnSpPr>
        <p:spPr>
          <a:xfrm>
            <a:off x="5629013" y="1955577"/>
            <a:ext cx="3313651" cy="2205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155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5E1737-0D45-2137-B1C3-225FF11FB5FC}"/>
              </a:ext>
            </a:extLst>
          </p:cNvPr>
          <p:cNvSpPr>
            <a:spLocks noGrp="1"/>
          </p:cNvSpPr>
          <p:nvPr>
            <p:ph type="title"/>
          </p:nvPr>
        </p:nvSpPr>
        <p:spPr>
          <a:xfrm>
            <a:off x="5297762" y="329184"/>
            <a:ext cx="6251110" cy="1783080"/>
          </a:xfrm>
        </p:spPr>
        <p:txBody>
          <a:bodyPr anchor="b">
            <a:normAutofit/>
          </a:bodyPr>
          <a:lstStyle/>
          <a:p>
            <a:r>
              <a:rPr lang="es-GT" sz="5400"/>
              <a:t>PRESIÓN DEL PULSO</a:t>
            </a:r>
          </a:p>
        </p:txBody>
      </p:sp>
      <p:pic>
        <p:nvPicPr>
          <p:cNvPr id="5" name="Picture 4" descr="Gráfico en un documento con un bolígrafo">
            <a:extLst>
              <a:ext uri="{FF2B5EF4-FFF2-40B4-BE49-F238E27FC236}">
                <a16:creationId xmlns:a16="http://schemas.microsoft.com/office/drawing/2014/main" id="{C61974B3-1CBD-A0B6-72CD-382400EBDB80}"/>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623C38A-20A9-C7F8-6BAB-7C890D42FF73}"/>
              </a:ext>
            </a:extLst>
          </p:cNvPr>
          <p:cNvSpPr>
            <a:spLocks noGrp="1"/>
          </p:cNvSpPr>
          <p:nvPr>
            <p:ph idx="1"/>
          </p:nvPr>
        </p:nvSpPr>
        <p:spPr>
          <a:xfrm>
            <a:off x="5297762" y="2706624"/>
            <a:ext cx="6251110" cy="3483864"/>
          </a:xfrm>
        </p:spPr>
        <p:txBody>
          <a:bodyPr>
            <a:normAutofit/>
          </a:bodyPr>
          <a:lstStyle/>
          <a:p>
            <a:endParaRPr lang="es-GT" sz="2200" dirty="0"/>
          </a:p>
          <a:p>
            <a:endParaRPr lang="es-GT" sz="2200" dirty="0"/>
          </a:p>
          <a:p>
            <a:endParaRPr lang="es-GT" sz="2200" dirty="0"/>
          </a:p>
          <a:p>
            <a:r>
              <a:rPr lang="es-GT" sz="2400" dirty="0"/>
              <a:t>Presión de pulso = </a:t>
            </a:r>
            <a:r>
              <a:rPr lang="es-GT" sz="2400" u="sng" dirty="0"/>
              <a:t>volumen gasto cardíaco</a:t>
            </a:r>
          </a:p>
          <a:p>
            <a:pPr marL="0" indent="0">
              <a:buNone/>
            </a:pPr>
            <a:r>
              <a:rPr lang="es-GT" sz="2400" dirty="0"/>
              <a:t>                                        compliancia arterial</a:t>
            </a:r>
          </a:p>
        </p:txBody>
      </p:sp>
    </p:spTree>
    <p:extLst>
      <p:ext uri="{BB962C8B-B14F-4D97-AF65-F5344CB8AC3E}">
        <p14:creationId xmlns:p14="http://schemas.microsoft.com/office/powerpoint/2010/main" val="3502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BBC8D8D4-2D37-E5B6-84D8-13451912A2BC}"/>
              </a:ext>
            </a:extLst>
          </p:cNvPr>
          <p:cNvSpPr>
            <a:spLocks noGrp="1"/>
          </p:cNvSpPr>
          <p:nvPr>
            <p:ph type="title"/>
          </p:nvPr>
        </p:nvSpPr>
        <p:spPr>
          <a:xfrm>
            <a:off x="838200" y="448721"/>
            <a:ext cx="4707671" cy="1225650"/>
          </a:xfrm>
        </p:spPr>
        <p:txBody>
          <a:bodyPr anchor="b">
            <a:normAutofit/>
          </a:bodyPr>
          <a:lstStyle/>
          <a:p>
            <a:r>
              <a:rPr lang="es-GT" sz="2700">
                <a:solidFill>
                  <a:schemeClr val="bg1"/>
                </a:solidFill>
              </a:rPr>
              <a:t>TRANSMISIÓN DE LOS PULSOS DE PRESIÓN HACIA LAS ARTERIAS PERIFÉRICAS</a:t>
            </a:r>
          </a:p>
        </p:txBody>
      </p:sp>
      <p:cxnSp>
        <p:nvCxnSpPr>
          <p:cNvPr id="25" name="Straight Connector 2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DB87660-75DB-96B9-337D-9AEA4B8DF8AC}"/>
              </a:ext>
            </a:extLst>
          </p:cNvPr>
          <p:cNvSpPr>
            <a:spLocks noGrp="1"/>
          </p:cNvSpPr>
          <p:nvPr>
            <p:ph idx="1"/>
          </p:nvPr>
        </p:nvSpPr>
        <p:spPr>
          <a:xfrm>
            <a:off x="897769" y="1909192"/>
            <a:ext cx="4586513" cy="3647710"/>
          </a:xfrm>
        </p:spPr>
        <p:txBody>
          <a:bodyPr>
            <a:normAutofit/>
          </a:bodyPr>
          <a:lstStyle/>
          <a:p>
            <a:r>
              <a:rPr lang="es-GT" sz="2000">
                <a:solidFill>
                  <a:schemeClr val="bg1"/>
                </a:solidFill>
              </a:rPr>
              <a:t>En la sístole, primero se distiende la sección proximal de la aorta, lo que impide el movimiento brusco de sangre hacia la periferia.  Esto se logra por la cantidad de elastina que tiene en su capa media la aorta.</a:t>
            </a:r>
          </a:p>
          <a:p>
            <a:r>
              <a:rPr lang="es-GT" sz="2000">
                <a:solidFill>
                  <a:schemeClr val="bg1"/>
                </a:solidFill>
              </a:rPr>
              <a:t>La onda de presión se traslada a lo largo de la aorta, lo que es la TRANSMISIÓN DEL PULSO DE PRESIÓN.</a:t>
            </a:r>
          </a:p>
        </p:txBody>
      </p:sp>
      <p:cxnSp>
        <p:nvCxnSpPr>
          <p:cNvPr id="27" name="Straight Connector 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Sección transversal del tallo de una planta bajo el microscopio">
            <a:extLst>
              <a:ext uri="{FF2B5EF4-FFF2-40B4-BE49-F238E27FC236}">
                <a16:creationId xmlns:a16="http://schemas.microsoft.com/office/drawing/2014/main" id="{04AA7FD0-EE30-9AD8-EC89-9D0A5D9B67E4}"/>
              </a:ext>
            </a:extLst>
          </p:cNvPr>
          <p:cNvPicPr>
            <a:picLocks noChangeAspect="1"/>
          </p:cNvPicPr>
          <p:nvPr/>
        </p:nvPicPr>
        <p:blipFill rotWithShape="1">
          <a:blip r:embed="rId2"/>
          <a:srcRect l="34538" r="26018" b="-2"/>
          <a:stretch/>
        </p:blipFill>
        <p:spPr>
          <a:xfrm>
            <a:off x="6525453" y="0"/>
            <a:ext cx="4052460" cy="6858000"/>
          </a:xfrm>
          <a:prstGeom prst="rect">
            <a:avLst/>
          </a:prstGeom>
        </p:spPr>
      </p:pic>
    </p:spTree>
    <p:extLst>
      <p:ext uri="{BB962C8B-B14F-4D97-AF65-F5344CB8AC3E}">
        <p14:creationId xmlns:p14="http://schemas.microsoft.com/office/powerpoint/2010/main" val="147316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72B149C-3DB5-A35C-3DA9-FDF2746680C0}"/>
              </a:ext>
            </a:extLst>
          </p:cNvPr>
          <p:cNvSpPr>
            <a:spLocks noGrp="1"/>
          </p:cNvSpPr>
          <p:nvPr>
            <p:ph type="title"/>
          </p:nvPr>
        </p:nvSpPr>
        <p:spPr>
          <a:xfrm>
            <a:off x="826396" y="586855"/>
            <a:ext cx="4230100" cy="3387497"/>
          </a:xfrm>
        </p:spPr>
        <p:txBody>
          <a:bodyPr anchor="b">
            <a:normAutofit/>
          </a:bodyPr>
          <a:lstStyle/>
          <a:p>
            <a:pPr algn="r"/>
            <a:r>
              <a:rPr lang="es-GT" sz="4000">
                <a:solidFill>
                  <a:srgbClr val="FFFFFF"/>
                </a:solidFill>
              </a:rPr>
              <a:t>TEMAS</a:t>
            </a:r>
          </a:p>
        </p:txBody>
      </p:sp>
      <p:sp>
        <p:nvSpPr>
          <p:cNvPr id="8" name="Footer Placeholder 24">
            <a:extLst>
              <a:ext uri="{FF2B5EF4-FFF2-40B4-BE49-F238E27FC236}">
                <a16:creationId xmlns:a16="http://schemas.microsoft.com/office/drawing/2014/main" id="{C9130FF3-5EDB-40FB-9DCA-90BEB3D5DF23}"/>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Sample Footer Text</a:t>
            </a:r>
          </a:p>
        </p:txBody>
      </p:sp>
      <p:sp>
        <p:nvSpPr>
          <p:cNvPr id="3" name="Marcador de contenido 2">
            <a:extLst>
              <a:ext uri="{FF2B5EF4-FFF2-40B4-BE49-F238E27FC236}">
                <a16:creationId xmlns:a16="http://schemas.microsoft.com/office/drawing/2014/main" id="{6D70ABFC-C08E-24D4-D687-525B7B860BE0}"/>
              </a:ext>
            </a:extLst>
          </p:cNvPr>
          <p:cNvSpPr>
            <a:spLocks noGrp="1"/>
          </p:cNvSpPr>
          <p:nvPr>
            <p:ph idx="1"/>
          </p:nvPr>
        </p:nvSpPr>
        <p:spPr>
          <a:xfrm>
            <a:off x="6503158" y="649480"/>
            <a:ext cx="4862447" cy="5546047"/>
          </a:xfrm>
        </p:spPr>
        <p:txBody>
          <a:bodyPr anchor="ctr">
            <a:normAutofit/>
          </a:bodyPr>
          <a:lstStyle/>
          <a:p>
            <a:r>
              <a:rPr lang="es-GT" sz="2000"/>
              <a:t>DISTENSIBILIDAD VASCULAR</a:t>
            </a:r>
          </a:p>
          <a:p>
            <a:r>
              <a:rPr lang="es-GT" sz="2000"/>
              <a:t>PULSACIONES DE LA PRESIÓN ARTERIAL</a:t>
            </a:r>
          </a:p>
          <a:p>
            <a:r>
              <a:rPr lang="es-GT" sz="2000"/>
              <a:t>VENAS Y SUS FUNCIONES</a:t>
            </a:r>
          </a:p>
          <a:p>
            <a:r>
              <a:rPr lang="es-GT" sz="2000"/>
              <a:t>PRESIÓN VENOSA CENTRAL</a:t>
            </a:r>
          </a:p>
          <a:p>
            <a:r>
              <a:rPr lang="es-GT" sz="2000"/>
              <a:t>VÁLVULAS VENOSAS</a:t>
            </a:r>
          </a:p>
          <a:p>
            <a:r>
              <a:rPr lang="es-GT" sz="2000"/>
              <a:t>RESERVORIOS SANGUÍNEOS ESPECÍFICOS</a:t>
            </a:r>
          </a:p>
        </p:txBody>
      </p:sp>
      <p:sp>
        <p:nvSpPr>
          <p:cNvPr id="10" name="Date Placeholder 23">
            <a:extLst>
              <a:ext uri="{FF2B5EF4-FFF2-40B4-BE49-F238E27FC236}">
                <a16:creationId xmlns:a16="http://schemas.microsoft.com/office/drawing/2014/main" id="{55B39C46-506D-44D7-AEB8-EF349EE51736}"/>
              </a:ext>
            </a:extLst>
          </p:cNvPr>
          <p:cNvSpPr>
            <a:spLocks noGrp="1"/>
          </p:cNvSpPr>
          <p:nvPr>
            <p:ph type="dt" sz="half" idx="10"/>
          </p:nvPr>
        </p:nvSpPr>
        <p:spPr>
          <a:xfrm>
            <a:off x="8970264" y="6455664"/>
            <a:ext cx="2743200" cy="365125"/>
          </a:xfrm>
        </p:spPr>
        <p:txBody>
          <a:bodyPr>
            <a:normAutofit/>
          </a:bodyPr>
          <a:lstStyle/>
          <a:p>
            <a:pPr algn="r">
              <a:spcAft>
                <a:spcPts val="600"/>
              </a:spcAft>
            </a:pPr>
            <a:fld id="{05739FCD-39C2-4FCD-A23B-FC3E4BFD59CE}" type="datetime1">
              <a:rPr lang="en-US" sz="1100">
                <a:solidFill>
                  <a:schemeClr val="tx1">
                    <a:lumMod val="50000"/>
                    <a:lumOff val="50000"/>
                  </a:schemeClr>
                </a:solidFill>
              </a:rPr>
              <a:pPr algn="r">
                <a:spcAft>
                  <a:spcPts val="600"/>
                </a:spcAft>
              </a:pPr>
              <a:t>6/30/2023</a:t>
            </a:fld>
            <a:endParaRPr lang="en-US" sz="1100">
              <a:solidFill>
                <a:schemeClr val="tx1">
                  <a:lumMod val="50000"/>
                  <a:lumOff val="50000"/>
                </a:schemeClr>
              </a:solidFill>
            </a:endParaRPr>
          </a:p>
        </p:txBody>
      </p:sp>
      <p:sp>
        <p:nvSpPr>
          <p:cNvPr id="12" name="Slide Number Placeholder 19">
            <a:extLst>
              <a:ext uri="{FF2B5EF4-FFF2-40B4-BE49-F238E27FC236}">
                <a16:creationId xmlns:a16="http://schemas.microsoft.com/office/drawing/2014/main" id="{52768403-B88C-4BF4-9D44-D8688719AE08}"/>
              </a:ext>
            </a:extLst>
          </p:cNvPr>
          <p:cNvSpPr>
            <a:spLocks noGrp="1"/>
          </p:cNvSpPr>
          <p:nvPr>
            <p:ph type="sldNum" sz="quarter" idx="12"/>
          </p:nvPr>
        </p:nvSpPr>
        <p:spPr>
          <a:xfrm>
            <a:off x="11704320" y="6455664"/>
            <a:ext cx="448056" cy="365125"/>
          </a:xfrm>
        </p:spPr>
        <p:txBody>
          <a:bodyPr>
            <a:normAutofit/>
          </a:bodyPr>
          <a:lstStyle/>
          <a:p>
            <a:pPr>
              <a:spcAft>
                <a:spcPts val="600"/>
              </a:spcAft>
            </a:pPr>
            <a:fld id="{3E131995-E962-4131-8504-6B962D7140A6}"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2067621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79244D2-B922-937E-987C-7379616FD423}"/>
              </a:ext>
            </a:extLst>
          </p:cNvPr>
          <p:cNvPicPr>
            <a:picLocks noChangeAspect="1"/>
          </p:cNvPicPr>
          <p:nvPr/>
        </p:nvPicPr>
        <p:blipFill>
          <a:blip r:embed="rId2"/>
          <a:stretch>
            <a:fillRect/>
          </a:stretch>
        </p:blipFill>
        <p:spPr>
          <a:xfrm>
            <a:off x="3153919" y="457200"/>
            <a:ext cx="5884162" cy="5943600"/>
          </a:xfrm>
          <a:prstGeom prst="rect">
            <a:avLst/>
          </a:prstGeom>
        </p:spPr>
      </p:pic>
    </p:spTree>
    <p:extLst>
      <p:ext uri="{BB962C8B-B14F-4D97-AF65-F5344CB8AC3E}">
        <p14:creationId xmlns:p14="http://schemas.microsoft.com/office/powerpoint/2010/main" val="152865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Diagrama&#10;&#10;Descripción generada automáticamente">
            <a:extLst>
              <a:ext uri="{FF2B5EF4-FFF2-40B4-BE49-F238E27FC236}">
                <a16:creationId xmlns:a16="http://schemas.microsoft.com/office/drawing/2014/main" id="{CBAA63FF-3612-72AA-DE46-5D0883B4557F}"/>
              </a:ext>
            </a:extLst>
          </p:cNvPr>
          <p:cNvPicPr>
            <a:picLocks noChangeAspect="1"/>
          </p:cNvPicPr>
          <p:nvPr/>
        </p:nvPicPr>
        <p:blipFill>
          <a:blip r:embed="rId2"/>
          <a:stretch>
            <a:fillRect/>
          </a:stretch>
        </p:blipFill>
        <p:spPr>
          <a:xfrm>
            <a:off x="2630344" y="457200"/>
            <a:ext cx="6931312" cy="5943600"/>
          </a:xfrm>
          <a:prstGeom prst="rect">
            <a:avLst/>
          </a:prstGeom>
        </p:spPr>
      </p:pic>
      <p:sp>
        <p:nvSpPr>
          <p:cNvPr id="3" name="Rectángulo 2">
            <a:extLst>
              <a:ext uri="{FF2B5EF4-FFF2-40B4-BE49-F238E27FC236}">
                <a16:creationId xmlns:a16="http://schemas.microsoft.com/office/drawing/2014/main" id="{259B9EC5-BC3D-F2EC-6686-0C60934ADB95}"/>
              </a:ext>
            </a:extLst>
          </p:cNvPr>
          <p:cNvSpPr/>
          <p:nvPr/>
        </p:nvSpPr>
        <p:spPr>
          <a:xfrm>
            <a:off x="3260321" y="1194817"/>
            <a:ext cx="2746196" cy="3602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Aorta 3 a 5 m/</a:t>
            </a:r>
            <a:r>
              <a:rPr lang="es-GT" dirty="0" err="1"/>
              <a:t>seg</a:t>
            </a:r>
            <a:endParaRPr lang="es-GT" dirty="0"/>
          </a:p>
        </p:txBody>
      </p:sp>
      <p:sp>
        <p:nvSpPr>
          <p:cNvPr id="4" name="Rectángulo 3">
            <a:extLst>
              <a:ext uri="{FF2B5EF4-FFF2-40B4-BE49-F238E27FC236}">
                <a16:creationId xmlns:a16="http://schemas.microsoft.com/office/drawing/2014/main" id="{E67547D1-685F-8F6C-703E-C5919E21C004}"/>
              </a:ext>
            </a:extLst>
          </p:cNvPr>
          <p:cNvSpPr/>
          <p:nvPr/>
        </p:nvSpPr>
        <p:spPr>
          <a:xfrm>
            <a:off x="4067522" y="2024285"/>
            <a:ext cx="3507737" cy="293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Ramo arterial grande 7 a 10 m/</a:t>
            </a:r>
            <a:r>
              <a:rPr lang="es-GT" dirty="0" err="1"/>
              <a:t>seg</a:t>
            </a:r>
            <a:endParaRPr lang="es-GT" dirty="0"/>
          </a:p>
        </p:txBody>
      </p:sp>
      <p:sp>
        <p:nvSpPr>
          <p:cNvPr id="5" name="Rectángulo 4">
            <a:extLst>
              <a:ext uri="{FF2B5EF4-FFF2-40B4-BE49-F238E27FC236}">
                <a16:creationId xmlns:a16="http://schemas.microsoft.com/office/drawing/2014/main" id="{5EDF1499-921D-87F0-3E64-65615FA6A688}"/>
              </a:ext>
            </a:extLst>
          </p:cNvPr>
          <p:cNvSpPr/>
          <p:nvPr/>
        </p:nvSpPr>
        <p:spPr>
          <a:xfrm>
            <a:off x="6509858" y="2378534"/>
            <a:ext cx="3313650" cy="226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Arteria pequeña 15 a 35 m/</a:t>
            </a:r>
            <a:r>
              <a:rPr lang="es-GT" dirty="0" err="1"/>
              <a:t>seg</a:t>
            </a:r>
            <a:r>
              <a:rPr lang="es-GT" dirty="0"/>
              <a:t> </a:t>
            </a:r>
          </a:p>
        </p:txBody>
      </p:sp>
      <p:sp>
        <p:nvSpPr>
          <p:cNvPr id="6" name="Rectángulo 5">
            <a:extLst>
              <a:ext uri="{FF2B5EF4-FFF2-40B4-BE49-F238E27FC236}">
                <a16:creationId xmlns:a16="http://schemas.microsoft.com/office/drawing/2014/main" id="{C5A94C6B-A23B-08FF-8072-31FA618F7271}"/>
              </a:ext>
            </a:extLst>
          </p:cNvPr>
          <p:cNvSpPr/>
          <p:nvPr/>
        </p:nvSpPr>
        <p:spPr>
          <a:xfrm>
            <a:off x="134223" y="2206304"/>
            <a:ext cx="2332139" cy="23489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dirty="0"/>
              <a:t>A mayor compliancia menor velocidad</a:t>
            </a:r>
          </a:p>
        </p:txBody>
      </p:sp>
      <p:sp>
        <p:nvSpPr>
          <p:cNvPr id="8" name="Rectángulo 7">
            <a:extLst>
              <a:ext uri="{FF2B5EF4-FFF2-40B4-BE49-F238E27FC236}">
                <a16:creationId xmlns:a16="http://schemas.microsoft.com/office/drawing/2014/main" id="{157095F8-4B66-58C3-EE46-283FF0754231}"/>
              </a:ext>
            </a:extLst>
          </p:cNvPr>
          <p:cNvSpPr/>
          <p:nvPr/>
        </p:nvSpPr>
        <p:spPr>
          <a:xfrm>
            <a:off x="9974510" y="2378534"/>
            <a:ext cx="2083267" cy="3158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b="1" spc="50" dirty="0">
                <a:ln w="0"/>
                <a:solidFill>
                  <a:schemeClr val="bg2"/>
                </a:solidFill>
                <a:effectLst>
                  <a:innerShdw blurRad="63500" dist="50800" dir="13500000">
                    <a:srgbClr val="000000">
                      <a:alpha val="50000"/>
                    </a:srgbClr>
                  </a:innerShdw>
                </a:effectLst>
              </a:rPr>
              <a:t>La presión hace lo contrario, sale muy alta y va disminuyendo</a:t>
            </a:r>
          </a:p>
        </p:txBody>
      </p:sp>
    </p:spTree>
    <p:extLst>
      <p:ext uri="{BB962C8B-B14F-4D97-AF65-F5344CB8AC3E}">
        <p14:creationId xmlns:p14="http://schemas.microsoft.com/office/powerpoint/2010/main" val="257418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9759E5F1-CD8A-E65A-58EF-1C5586A9801C}"/>
              </a:ext>
            </a:extLst>
          </p:cNvPr>
          <p:cNvSpPr>
            <a:spLocks noGrp="1"/>
          </p:cNvSpPr>
          <p:nvPr>
            <p:ph type="title"/>
          </p:nvPr>
        </p:nvSpPr>
        <p:spPr>
          <a:xfrm>
            <a:off x="838200" y="448721"/>
            <a:ext cx="4707671" cy="1225650"/>
          </a:xfrm>
        </p:spPr>
        <p:txBody>
          <a:bodyPr anchor="b">
            <a:normAutofit/>
          </a:bodyPr>
          <a:lstStyle/>
          <a:p>
            <a:r>
              <a:rPr lang="es-GT" sz="2700">
                <a:solidFill>
                  <a:schemeClr val="bg1"/>
                </a:solidFill>
              </a:rPr>
              <a:t>Los pulsos de presión se amortiguan en las más pequeñas</a:t>
            </a:r>
          </a:p>
        </p:txBody>
      </p:sp>
      <p:cxnSp>
        <p:nvCxnSpPr>
          <p:cNvPr id="33" name="Straight Connector 3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DBF95A9-A95D-A281-8789-D7E5D810FA6D}"/>
              </a:ext>
            </a:extLst>
          </p:cNvPr>
          <p:cNvSpPr>
            <a:spLocks noGrp="1"/>
          </p:cNvSpPr>
          <p:nvPr>
            <p:ph idx="1"/>
          </p:nvPr>
        </p:nvSpPr>
        <p:spPr>
          <a:xfrm>
            <a:off x="897769" y="1909192"/>
            <a:ext cx="4586513" cy="3647710"/>
          </a:xfrm>
        </p:spPr>
        <p:txBody>
          <a:bodyPr>
            <a:normAutofit/>
          </a:bodyPr>
          <a:lstStyle/>
          <a:p>
            <a:r>
              <a:rPr lang="es-GT" sz="2400" dirty="0">
                <a:solidFill>
                  <a:schemeClr val="bg1"/>
                </a:solidFill>
              </a:rPr>
              <a:t>La intensidad de las pulsaciones va siendo progresivamente menor en las arterias más pequeñas y en especial en los capilares.  No hay pulsación en los capilares. A esto se le llama:</a:t>
            </a:r>
          </a:p>
          <a:p>
            <a:r>
              <a:rPr lang="es-GT" sz="2400" dirty="0">
                <a:solidFill>
                  <a:schemeClr val="bg1"/>
                </a:solidFill>
              </a:rPr>
              <a:t>AMORTIGUACIÓN</a:t>
            </a:r>
          </a:p>
        </p:txBody>
      </p:sp>
      <p:cxnSp>
        <p:nvCxnSpPr>
          <p:cNvPr id="35" name="Straight Connector 3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1F9B3B29-178A-4068-2FE8-9A3BB72C6DEB}"/>
              </a:ext>
            </a:extLst>
          </p:cNvPr>
          <p:cNvPicPr>
            <a:picLocks noChangeAspect="1"/>
          </p:cNvPicPr>
          <p:nvPr/>
        </p:nvPicPr>
        <p:blipFill>
          <a:blip r:embed="rId2"/>
          <a:stretch>
            <a:fillRect/>
          </a:stretch>
        </p:blipFill>
        <p:spPr>
          <a:xfrm>
            <a:off x="6525453" y="857804"/>
            <a:ext cx="5666547" cy="5142391"/>
          </a:xfrm>
          <a:prstGeom prst="rect">
            <a:avLst/>
          </a:prstGeom>
        </p:spPr>
      </p:pic>
    </p:spTree>
    <p:extLst>
      <p:ext uri="{BB962C8B-B14F-4D97-AF65-F5344CB8AC3E}">
        <p14:creationId xmlns:p14="http://schemas.microsoft.com/office/powerpoint/2010/main" val="2515845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44ACA9-C66F-07C6-2CC8-8EC6339FA3B1}"/>
              </a:ext>
            </a:extLst>
          </p:cNvPr>
          <p:cNvPicPr>
            <a:picLocks noChangeAspect="1"/>
          </p:cNvPicPr>
          <p:nvPr/>
        </p:nvPicPr>
        <p:blipFill>
          <a:blip r:embed="rId2"/>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332624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7ECE51-2CA7-F94B-9CCA-22689F6C6532}"/>
              </a:ext>
            </a:extLst>
          </p:cNvPr>
          <p:cNvSpPr>
            <a:spLocks noGrp="1"/>
          </p:cNvSpPr>
          <p:nvPr>
            <p:ph type="title"/>
          </p:nvPr>
        </p:nvSpPr>
        <p:spPr>
          <a:xfrm>
            <a:off x="466722" y="586855"/>
            <a:ext cx="3201366" cy="3387497"/>
          </a:xfrm>
        </p:spPr>
        <p:txBody>
          <a:bodyPr anchor="b">
            <a:normAutofit/>
          </a:bodyPr>
          <a:lstStyle/>
          <a:p>
            <a:pPr algn="r"/>
            <a:r>
              <a:rPr lang="es-GT" sz="3100">
                <a:solidFill>
                  <a:srgbClr val="FFFFFF"/>
                </a:solidFill>
              </a:rPr>
              <a:t>FACTORES DE LA AMORTIGUACIÓN</a:t>
            </a:r>
          </a:p>
        </p:txBody>
      </p:sp>
      <p:sp>
        <p:nvSpPr>
          <p:cNvPr id="3" name="Marcador de contenido 2">
            <a:extLst>
              <a:ext uri="{FF2B5EF4-FFF2-40B4-BE49-F238E27FC236}">
                <a16:creationId xmlns:a16="http://schemas.microsoft.com/office/drawing/2014/main" id="{56F00D66-BE8E-07E1-E34D-FB4B57C37260}"/>
              </a:ext>
            </a:extLst>
          </p:cNvPr>
          <p:cNvSpPr>
            <a:spLocks noGrp="1"/>
          </p:cNvSpPr>
          <p:nvPr>
            <p:ph idx="1"/>
          </p:nvPr>
        </p:nvSpPr>
        <p:spPr>
          <a:xfrm>
            <a:off x="4810259" y="649480"/>
            <a:ext cx="6555347" cy="5546047"/>
          </a:xfrm>
        </p:spPr>
        <p:txBody>
          <a:bodyPr anchor="ctr">
            <a:normAutofit/>
          </a:bodyPr>
          <a:lstStyle/>
          <a:p>
            <a:r>
              <a:rPr lang="es-GT" dirty="0"/>
              <a:t>LA RESISTENCIA DE LOS VASOS</a:t>
            </a:r>
          </a:p>
          <a:p>
            <a:r>
              <a:rPr lang="es-GT" dirty="0"/>
              <a:t>LA COMPLIANCIA DE LOS VASOS</a:t>
            </a:r>
          </a:p>
          <a:p>
            <a:r>
              <a:rPr lang="es-GT" dirty="0"/>
              <a:t>GRADO DE AMORTIGUACIÓN ES PROPORCIONAL AL PRODUCTO DE RESISTENCIA X COMPLIANCIA</a:t>
            </a:r>
          </a:p>
        </p:txBody>
      </p:sp>
    </p:spTree>
    <p:extLst>
      <p:ext uri="{BB962C8B-B14F-4D97-AF65-F5344CB8AC3E}">
        <p14:creationId xmlns:p14="http://schemas.microsoft.com/office/powerpoint/2010/main" val="425555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63EEDF-B894-2770-36F0-A2DF23A35BE2}"/>
              </a:ext>
            </a:extLst>
          </p:cNvPr>
          <p:cNvSpPr>
            <a:spLocks noGrp="1"/>
          </p:cNvSpPr>
          <p:nvPr>
            <p:ph type="title"/>
          </p:nvPr>
        </p:nvSpPr>
        <p:spPr>
          <a:xfrm>
            <a:off x="466722" y="586855"/>
            <a:ext cx="3201366" cy="3387497"/>
          </a:xfrm>
        </p:spPr>
        <p:txBody>
          <a:bodyPr anchor="b">
            <a:normAutofit/>
          </a:bodyPr>
          <a:lstStyle/>
          <a:p>
            <a:pPr algn="r"/>
            <a:r>
              <a:rPr lang="es-GT" sz="4000">
                <a:solidFill>
                  <a:srgbClr val="FFFFFF"/>
                </a:solidFill>
              </a:rPr>
              <a:t>VENAS Y SUS FUNCIONES</a:t>
            </a:r>
          </a:p>
        </p:txBody>
      </p:sp>
      <p:sp>
        <p:nvSpPr>
          <p:cNvPr id="3" name="Marcador de contenido 2">
            <a:extLst>
              <a:ext uri="{FF2B5EF4-FFF2-40B4-BE49-F238E27FC236}">
                <a16:creationId xmlns:a16="http://schemas.microsoft.com/office/drawing/2014/main" id="{09D68366-AB7A-4654-CF2A-3F73A656D6DE}"/>
              </a:ext>
            </a:extLst>
          </p:cNvPr>
          <p:cNvSpPr>
            <a:spLocks noGrp="1"/>
          </p:cNvSpPr>
          <p:nvPr>
            <p:ph idx="1"/>
          </p:nvPr>
        </p:nvSpPr>
        <p:spPr>
          <a:xfrm>
            <a:off x="4810259" y="649480"/>
            <a:ext cx="6555347" cy="5546047"/>
          </a:xfrm>
        </p:spPr>
        <p:txBody>
          <a:bodyPr anchor="ctr">
            <a:normAutofit/>
          </a:bodyPr>
          <a:lstStyle/>
          <a:p>
            <a:r>
              <a:rPr lang="es-GT" dirty="0"/>
              <a:t>Las venas llevan la sangre rica en Co2 hacia el corazón</a:t>
            </a:r>
          </a:p>
          <a:p>
            <a:r>
              <a:rPr lang="es-GT" dirty="0"/>
              <a:t>También realizan otras funciones, como almacenamiento de sangre y funcionan como bombas venosas e incluso ayudan a regular el gasto cardíaco</a:t>
            </a:r>
          </a:p>
        </p:txBody>
      </p:sp>
    </p:spTree>
    <p:extLst>
      <p:ext uri="{BB962C8B-B14F-4D97-AF65-F5344CB8AC3E}">
        <p14:creationId xmlns:p14="http://schemas.microsoft.com/office/powerpoint/2010/main" val="501652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CC8B2F-D931-BDAD-3ACA-B406D5EB0179}"/>
              </a:ext>
            </a:extLst>
          </p:cNvPr>
          <p:cNvSpPr>
            <a:spLocks noGrp="1"/>
          </p:cNvSpPr>
          <p:nvPr>
            <p:ph type="title"/>
          </p:nvPr>
        </p:nvSpPr>
        <p:spPr>
          <a:xfrm>
            <a:off x="466722" y="586855"/>
            <a:ext cx="3201366" cy="3387497"/>
          </a:xfrm>
        </p:spPr>
        <p:txBody>
          <a:bodyPr anchor="b">
            <a:normAutofit/>
          </a:bodyPr>
          <a:lstStyle/>
          <a:p>
            <a:pPr algn="r"/>
            <a:r>
              <a:rPr lang="es-GT" sz="4000">
                <a:solidFill>
                  <a:srgbClr val="FFFFFF"/>
                </a:solidFill>
              </a:rPr>
              <a:t>Presión venosa central</a:t>
            </a:r>
          </a:p>
        </p:txBody>
      </p:sp>
      <p:sp>
        <p:nvSpPr>
          <p:cNvPr id="3" name="Marcador de contenido 2">
            <a:extLst>
              <a:ext uri="{FF2B5EF4-FFF2-40B4-BE49-F238E27FC236}">
                <a16:creationId xmlns:a16="http://schemas.microsoft.com/office/drawing/2014/main" id="{AAAF96D1-4705-D5B7-9AD7-2FC1BCA46F90}"/>
              </a:ext>
            </a:extLst>
          </p:cNvPr>
          <p:cNvSpPr>
            <a:spLocks noGrp="1"/>
          </p:cNvSpPr>
          <p:nvPr>
            <p:ph idx="1"/>
          </p:nvPr>
        </p:nvSpPr>
        <p:spPr>
          <a:xfrm>
            <a:off x="4810259" y="649480"/>
            <a:ext cx="6555347" cy="5546047"/>
          </a:xfrm>
        </p:spPr>
        <p:txBody>
          <a:bodyPr anchor="ctr">
            <a:normAutofit/>
          </a:bodyPr>
          <a:lstStyle/>
          <a:p>
            <a:r>
              <a:rPr lang="es-GT" sz="2400" dirty="0"/>
              <a:t>Es la presión en la aurícula derecha.</a:t>
            </a:r>
          </a:p>
          <a:p>
            <a:r>
              <a:rPr lang="es-GT" sz="2400" dirty="0"/>
              <a:t>Regulada por la capacidad del corazón de bombear sangre a los pulmones</a:t>
            </a:r>
          </a:p>
          <a:p>
            <a:r>
              <a:rPr lang="es-GT" sz="2400" dirty="0"/>
              <a:t>Tendencia de la sangre a fluir desde las venas periféricas hacia la aurícula derecha (retorno venoso)</a:t>
            </a:r>
          </a:p>
          <a:p>
            <a:r>
              <a:rPr lang="es-GT" sz="2400" dirty="0"/>
              <a:t>Aumentan el retorno venoso central:</a:t>
            </a:r>
          </a:p>
          <a:p>
            <a:pPr>
              <a:buFont typeface="Wingdings" panose="05000000000000000000" pitchFamily="2" charset="2"/>
              <a:buChar char="v"/>
            </a:pPr>
            <a:r>
              <a:rPr lang="es-GT" sz="2400" dirty="0"/>
              <a:t>Aumento del volumen de sangre</a:t>
            </a:r>
          </a:p>
          <a:p>
            <a:pPr>
              <a:buFont typeface="Wingdings" panose="05000000000000000000" pitchFamily="2" charset="2"/>
              <a:buChar char="v"/>
            </a:pPr>
            <a:r>
              <a:rPr lang="es-GT" sz="2400" dirty="0"/>
              <a:t>Aumento del tono de grandes vasos</a:t>
            </a:r>
          </a:p>
          <a:p>
            <a:pPr>
              <a:buFont typeface="Wingdings" panose="05000000000000000000" pitchFamily="2" charset="2"/>
              <a:buChar char="v"/>
            </a:pPr>
            <a:r>
              <a:rPr lang="es-GT" sz="2400" dirty="0"/>
              <a:t>La dilatación de las arteriolas</a:t>
            </a:r>
          </a:p>
          <a:p>
            <a:pPr>
              <a:buFont typeface="Wingdings" panose="05000000000000000000" pitchFamily="2" charset="2"/>
              <a:buChar char="v"/>
            </a:pPr>
            <a:r>
              <a:rPr lang="es-GT" sz="2400" dirty="0"/>
              <a:t>Insuficiencia cardíaca</a:t>
            </a:r>
          </a:p>
          <a:p>
            <a:pPr>
              <a:buFont typeface="Wingdings" panose="05000000000000000000" pitchFamily="2" charset="2"/>
              <a:buChar char="v"/>
            </a:pPr>
            <a:r>
              <a:rPr lang="es-GT" sz="2400" dirty="0"/>
              <a:t>Transfusión masiva de sangre</a:t>
            </a:r>
          </a:p>
        </p:txBody>
      </p:sp>
    </p:spTree>
    <p:extLst>
      <p:ext uri="{BB962C8B-B14F-4D97-AF65-F5344CB8AC3E}">
        <p14:creationId xmlns:p14="http://schemas.microsoft.com/office/powerpoint/2010/main" val="142412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2477A112-F44A-C448-BE70-D6C351ACDD24}"/>
              </a:ext>
            </a:extLst>
          </p:cNvPr>
          <p:cNvPicPr>
            <a:picLocks noChangeAspect="1"/>
          </p:cNvPicPr>
          <p:nvPr/>
        </p:nvPicPr>
        <p:blipFill rotWithShape="1">
          <a:blip r:embed="rId2"/>
          <a:srcRect b="25014"/>
          <a:stretch/>
        </p:blipFill>
        <p:spPr>
          <a:xfrm>
            <a:off x="20" y="1282"/>
            <a:ext cx="12191980" cy="6856718"/>
          </a:xfrm>
          <a:prstGeom prst="rect">
            <a:avLst/>
          </a:prstGeom>
        </p:spPr>
      </p:pic>
    </p:spTree>
    <p:extLst>
      <p:ext uri="{BB962C8B-B14F-4D97-AF65-F5344CB8AC3E}">
        <p14:creationId xmlns:p14="http://schemas.microsoft.com/office/powerpoint/2010/main" val="395956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1FCB76-E0D9-BCBC-392C-1DF55C7DCFF4}"/>
              </a:ext>
            </a:extLst>
          </p:cNvPr>
          <p:cNvSpPr>
            <a:spLocks noGrp="1"/>
          </p:cNvSpPr>
          <p:nvPr>
            <p:ph type="title"/>
          </p:nvPr>
        </p:nvSpPr>
        <p:spPr>
          <a:xfrm>
            <a:off x="630936" y="639520"/>
            <a:ext cx="3429000" cy="1719072"/>
          </a:xfrm>
        </p:spPr>
        <p:txBody>
          <a:bodyPr anchor="b">
            <a:normAutofit/>
          </a:bodyPr>
          <a:lstStyle/>
          <a:p>
            <a:r>
              <a:rPr lang="es-GT" sz="3400"/>
              <a:t>PRESIÓN NORMAL VENOSA CENTRAL</a:t>
            </a:r>
          </a:p>
        </p:txBody>
      </p:sp>
      <p:sp>
        <p:nvSpPr>
          <p:cNvPr id="4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arcador de contenido 2">
            <a:extLst>
              <a:ext uri="{FF2B5EF4-FFF2-40B4-BE49-F238E27FC236}">
                <a16:creationId xmlns:a16="http://schemas.microsoft.com/office/drawing/2014/main" id="{47C1AC08-EDF0-021F-1E52-EABA2A208206}"/>
              </a:ext>
            </a:extLst>
          </p:cNvPr>
          <p:cNvSpPr>
            <a:spLocks noGrp="1"/>
          </p:cNvSpPr>
          <p:nvPr>
            <p:ph idx="1"/>
          </p:nvPr>
        </p:nvSpPr>
        <p:spPr>
          <a:xfrm>
            <a:off x="630936" y="2807208"/>
            <a:ext cx="3429000" cy="3410712"/>
          </a:xfrm>
        </p:spPr>
        <p:txBody>
          <a:bodyPr anchor="t">
            <a:normAutofit/>
          </a:bodyPr>
          <a:lstStyle/>
          <a:p>
            <a:r>
              <a:rPr lang="es-GT" sz="2200" dirty="0"/>
              <a:t>0 mm/hg, lo ideal</a:t>
            </a:r>
          </a:p>
          <a:p>
            <a:r>
              <a:rPr lang="es-GT" sz="2200" dirty="0"/>
              <a:t>20 a 30 mm/hg en insuficiencia cardíaca grave, o transfusión masiva de sangre.</a:t>
            </a:r>
          </a:p>
          <a:p>
            <a:r>
              <a:rPr lang="es-GT" sz="2200" dirty="0"/>
              <a:t>-3 a -5 mm/hg en casos de hemorragia grave</a:t>
            </a:r>
          </a:p>
        </p:txBody>
      </p:sp>
      <p:pic>
        <p:nvPicPr>
          <p:cNvPr id="4" name="Imagen 3">
            <a:extLst>
              <a:ext uri="{FF2B5EF4-FFF2-40B4-BE49-F238E27FC236}">
                <a16:creationId xmlns:a16="http://schemas.microsoft.com/office/drawing/2014/main" id="{20057EF4-E987-9ABC-3A83-EDDDA2CA1559}"/>
              </a:ext>
            </a:extLst>
          </p:cNvPr>
          <p:cNvPicPr>
            <a:picLocks noChangeAspect="1"/>
          </p:cNvPicPr>
          <p:nvPr/>
        </p:nvPicPr>
        <p:blipFill>
          <a:blip r:embed="rId2"/>
          <a:stretch>
            <a:fillRect/>
          </a:stretch>
        </p:blipFill>
        <p:spPr>
          <a:xfrm>
            <a:off x="4654296" y="1110963"/>
            <a:ext cx="6903720" cy="4636074"/>
          </a:xfrm>
          <a:prstGeom prst="rect">
            <a:avLst/>
          </a:prstGeom>
        </p:spPr>
      </p:pic>
    </p:spTree>
    <p:extLst>
      <p:ext uri="{BB962C8B-B14F-4D97-AF65-F5344CB8AC3E}">
        <p14:creationId xmlns:p14="http://schemas.microsoft.com/office/powerpoint/2010/main" val="76217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3C4406F-DE39-8477-890E-0944A720F8DE}"/>
              </a:ext>
            </a:extLst>
          </p:cNvPr>
          <p:cNvSpPr>
            <a:spLocks noGrp="1"/>
          </p:cNvSpPr>
          <p:nvPr>
            <p:ph type="title"/>
          </p:nvPr>
        </p:nvSpPr>
        <p:spPr>
          <a:xfrm>
            <a:off x="371094" y="1161288"/>
            <a:ext cx="3438144" cy="1124712"/>
          </a:xfrm>
        </p:spPr>
        <p:txBody>
          <a:bodyPr anchor="b">
            <a:normAutofit/>
          </a:bodyPr>
          <a:lstStyle/>
          <a:p>
            <a:r>
              <a:rPr lang="es-GT" sz="2800"/>
              <a:t>PRESIÓN VENOSA PERIFÉRICA</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8BF37F7B-07C5-0937-6BE2-5E4691794F54}"/>
              </a:ext>
            </a:extLst>
          </p:cNvPr>
          <p:cNvSpPr>
            <a:spLocks noGrp="1"/>
          </p:cNvSpPr>
          <p:nvPr>
            <p:ph idx="1"/>
          </p:nvPr>
        </p:nvSpPr>
        <p:spPr>
          <a:xfrm>
            <a:off x="371094" y="2718054"/>
            <a:ext cx="3438906" cy="3207258"/>
          </a:xfrm>
        </p:spPr>
        <p:txBody>
          <a:bodyPr anchor="t">
            <a:normAutofit/>
          </a:bodyPr>
          <a:lstStyle/>
          <a:p>
            <a:r>
              <a:rPr lang="es-GT" sz="2000" dirty="0"/>
              <a:t>Las venas ofrecen muy poca resistencia al flujo, pero hay lugares en las que se comprimen y crean resistencia</a:t>
            </a:r>
          </a:p>
        </p:txBody>
      </p:sp>
      <p:pic>
        <p:nvPicPr>
          <p:cNvPr id="4" name="Imagen 3">
            <a:extLst>
              <a:ext uri="{FF2B5EF4-FFF2-40B4-BE49-F238E27FC236}">
                <a16:creationId xmlns:a16="http://schemas.microsoft.com/office/drawing/2014/main" id="{5A95D844-264E-A10C-F668-384E986FE57E}"/>
              </a:ext>
            </a:extLst>
          </p:cNvPr>
          <p:cNvPicPr>
            <a:picLocks noChangeAspect="1"/>
          </p:cNvPicPr>
          <p:nvPr/>
        </p:nvPicPr>
        <p:blipFill>
          <a:blip r:embed="rId2"/>
          <a:stretch>
            <a:fillRect/>
          </a:stretch>
        </p:blipFill>
        <p:spPr>
          <a:xfrm>
            <a:off x="4898967" y="1156118"/>
            <a:ext cx="6921940" cy="4655005"/>
          </a:xfrm>
          <a:prstGeom prst="rect">
            <a:avLst/>
          </a:prstGeom>
        </p:spPr>
      </p:pic>
    </p:spTree>
    <p:extLst>
      <p:ext uri="{BB962C8B-B14F-4D97-AF65-F5344CB8AC3E}">
        <p14:creationId xmlns:p14="http://schemas.microsoft.com/office/powerpoint/2010/main" val="20032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2D36A84-9EC9-7A36-8BD3-B965F6BBEC9A}"/>
              </a:ext>
            </a:extLst>
          </p:cNvPr>
          <p:cNvSpPr>
            <a:spLocks noGrp="1"/>
          </p:cNvSpPr>
          <p:nvPr>
            <p:ph type="title"/>
          </p:nvPr>
        </p:nvSpPr>
        <p:spPr>
          <a:xfrm>
            <a:off x="4654296" y="329184"/>
            <a:ext cx="6894576" cy="1783080"/>
          </a:xfrm>
        </p:spPr>
        <p:txBody>
          <a:bodyPr anchor="b">
            <a:normAutofit/>
          </a:bodyPr>
          <a:lstStyle/>
          <a:p>
            <a:r>
              <a:rPr lang="es-GT" sz="5400"/>
              <a:t>DISTENSIBILIDAD VASCULAR</a:t>
            </a:r>
          </a:p>
        </p:txBody>
      </p:sp>
      <p:pic>
        <p:nvPicPr>
          <p:cNvPr id="13" name="Picture 12" descr="Primer plano de un equipo de laboratorio de cristal">
            <a:extLst>
              <a:ext uri="{FF2B5EF4-FFF2-40B4-BE49-F238E27FC236}">
                <a16:creationId xmlns:a16="http://schemas.microsoft.com/office/drawing/2014/main" id="{EC5D6060-6E19-318A-D349-212EF0429D8A}"/>
              </a:ext>
            </a:extLst>
          </p:cNvPr>
          <p:cNvPicPr>
            <a:picLocks noChangeAspect="1"/>
          </p:cNvPicPr>
          <p:nvPr/>
        </p:nvPicPr>
        <p:blipFill rotWithShape="1">
          <a:blip r:embed="rId2"/>
          <a:srcRect l="38012" r="2254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779C4F-B825-3FCB-C265-49AD9C3B2502}"/>
              </a:ext>
            </a:extLst>
          </p:cNvPr>
          <p:cNvSpPr>
            <a:spLocks noGrp="1"/>
          </p:cNvSpPr>
          <p:nvPr>
            <p:ph idx="1"/>
          </p:nvPr>
        </p:nvSpPr>
        <p:spPr>
          <a:xfrm>
            <a:off x="4654296" y="2706624"/>
            <a:ext cx="6894576" cy="3483864"/>
          </a:xfrm>
        </p:spPr>
        <p:txBody>
          <a:bodyPr>
            <a:normAutofit/>
          </a:bodyPr>
          <a:lstStyle/>
          <a:p>
            <a:r>
              <a:rPr lang="es-GT" sz="2200"/>
              <a:t>Los vasos sanguíneos son muy distensibles, la naturaleza distensible de las arterias les permite acomodarse al gasto pulsátil del corazón y superar las pulsaciones de la presión</a:t>
            </a:r>
          </a:p>
        </p:txBody>
      </p:sp>
    </p:spTree>
    <p:extLst>
      <p:ext uri="{BB962C8B-B14F-4D97-AF65-F5344CB8AC3E}">
        <p14:creationId xmlns:p14="http://schemas.microsoft.com/office/powerpoint/2010/main" val="168339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30991A-242E-F0D5-FDC7-B70AF4CEB000}"/>
              </a:ext>
            </a:extLst>
          </p:cNvPr>
          <p:cNvSpPr>
            <a:spLocks noGrp="1"/>
          </p:cNvSpPr>
          <p:nvPr>
            <p:ph type="title"/>
          </p:nvPr>
        </p:nvSpPr>
        <p:spPr>
          <a:xfrm>
            <a:off x="640080" y="325369"/>
            <a:ext cx="4368602" cy="1956841"/>
          </a:xfrm>
        </p:spPr>
        <p:txBody>
          <a:bodyPr anchor="b">
            <a:normAutofit/>
          </a:bodyPr>
          <a:lstStyle/>
          <a:p>
            <a:r>
              <a:rPr lang="es-GT" sz="4200" dirty="0"/>
              <a:t>AUMENTO DE LA PRESIÓN VENOSA CENTRAL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883AC18-C6FE-6EB8-97B5-F653037BF6EE}"/>
              </a:ext>
            </a:extLst>
          </p:cNvPr>
          <p:cNvSpPr>
            <a:spLocks noGrp="1"/>
          </p:cNvSpPr>
          <p:nvPr>
            <p:ph idx="1"/>
          </p:nvPr>
        </p:nvSpPr>
        <p:spPr>
          <a:xfrm>
            <a:off x="640080" y="2872899"/>
            <a:ext cx="4243589" cy="3320668"/>
          </a:xfrm>
        </p:spPr>
        <p:txBody>
          <a:bodyPr>
            <a:normAutofit/>
          </a:bodyPr>
          <a:lstStyle/>
          <a:p>
            <a:r>
              <a:rPr lang="es-GT" sz="2200" dirty="0"/>
              <a:t>Debe ser 0</a:t>
            </a:r>
          </a:p>
          <a:p>
            <a:r>
              <a:rPr lang="es-GT" sz="2200" dirty="0"/>
              <a:t>Si aumenta de 4 a 6 mm/hg problema.</a:t>
            </a:r>
          </a:p>
          <a:p>
            <a:r>
              <a:rPr lang="es-GT" sz="2200" dirty="0"/>
              <a:t>Aumento y distensión de las venas</a:t>
            </a:r>
          </a:p>
          <a:p>
            <a:r>
              <a:rPr lang="es-GT" sz="2200" dirty="0"/>
              <a:t>Insuficiencia cardíaca, acompañada de edema de miembros inferiores etc.</a:t>
            </a:r>
          </a:p>
        </p:txBody>
      </p:sp>
      <p:pic>
        <p:nvPicPr>
          <p:cNvPr id="4" name="Imagen 3">
            <a:extLst>
              <a:ext uri="{FF2B5EF4-FFF2-40B4-BE49-F238E27FC236}">
                <a16:creationId xmlns:a16="http://schemas.microsoft.com/office/drawing/2014/main" id="{C2F8A3EC-F47D-1D9E-94FE-1547A3285B9D}"/>
              </a:ext>
            </a:extLst>
          </p:cNvPr>
          <p:cNvPicPr>
            <a:picLocks noChangeAspect="1"/>
          </p:cNvPicPr>
          <p:nvPr/>
        </p:nvPicPr>
        <p:blipFill rotWithShape="1">
          <a:blip r:embed="rId2"/>
          <a:srcRect t="3715" r="-2" b="96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6638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er plano de paquetes de píldoras sin abrir">
            <a:extLst>
              <a:ext uri="{FF2B5EF4-FFF2-40B4-BE49-F238E27FC236}">
                <a16:creationId xmlns:a16="http://schemas.microsoft.com/office/drawing/2014/main" id="{AA5242A0-793A-921D-26E5-EE73DCB4976D}"/>
              </a:ext>
            </a:extLst>
          </p:cNvPr>
          <p:cNvPicPr>
            <a:picLocks noChangeAspect="1"/>
          </p:cNvPicPr>
          <p:nvPr/>
        </p:nvPicPr>
        <p:blipFill rotWithShape="1">
          <a:blip r:embed="rId2">
            <a:alphaModFix amt="35000"/>
          </a:blip>
          <a:srcRect t="3260" b="11189"/>
          <a:stretch/>
        </p:blipFill>
        <p:spPr>
          <a:xfrm>
            <a:off x="20" y="1"/>
            <a:ext cx="12191980" cy="6857999"/>
          </a:xfrm>
          <a:prstGeom prst="rect">
            <a:avLst/>
          </a:prstGeom>
        </p:spPr>
      </p:pic>
      <p:sp>
        <p:nvSpPr>
          <p:cNvPr id="2" name="Título 1">
            <a:extLst>
              <a:ext uri="{FF2B5EF4-FFF2-40B4-BE49-F238E27FC236}">
                <a16:creationId xmlns:a16="http://schemas.microsoft.com/office/drawing/2014/main" id="{3459443A-F3CE-BB84-BACA-26CE44C3CA3D}"/>
              </a:ext>
            </a:extLst>
          </p:cNvPr>
          <p:cNvSpPr>
            <a:spLocks noGrp="1"/>
          </p:cNvSpPr>
          <p:nvPr>
            <p:ph type="title"/>
          </p:nvPr>
        </p:nvSpPr>
        <p:spPr>
          <a:xfrm>
            <a:off x="838199" y="1065862"/>
            <a:ext cx="6052955" cy="4726276"/>
          </a:xfrm>
        </p:spPr>
        <p:txBody>
          <a:bodyPr>
            <a:normAutofit/>
          </a:bodyPr>
          <a:lstStyle/>
          <a:p>
            <a:pPr algn="r"/>
            <a:r>
              <a:rPr lang="es-GT" sz="5600">
                <a:ln w="22225">
                  <a:solidFill>
                    <a:srgbClr val="FFFFFF"/>
                  </a:solidFill>
                </a:ln>
                <a:noFill/>
              </a:rPr>
              <a:t>EFECTO DE LA PRESIÓN INTRAABDOMINAL SOBRE LA PRESIÓN DE LOS MIEMBROS INFERIORES</a:t>
            </a:r>
          </a:p>
        </p:txBody>
      </p:sp>
      <p:cxnSp>
        <p:nvCxnSpPr>
          <p:cNvPr id="11" name="Straight Connector 1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3F5C3CA-F5D1-5188-3E4E-8F06CC673F08}"/>
              </a:ext>
            </a:extLst>
          </p:cNvPr>
          <p:cNvSpPr>
            <a:spLocks noGrp="1"/>
          </p:cNvSpPr>
          <p:nvPr>
            <p:ph idx="1"/>
          </p:nvPr>
        </p:nvSpPr>
        <p:spPr>
          <a:xfrm>
            <a:off x="7534641" y="1065862"/>
            <a:ext cx="3860002" cy="4726276"/>
          </a:xfrm>
        </p:spPr>
        <p:txBody>
          <a:bodyPr anchor="ctr">
            <a:normAutofit fontScale="92500" lnSpcReduction="20000"/>
          </a:bodyPr>
          <a:lstStyle/>
          <a:p>
            <a:r>
              <a:rPr lang="es-GT" dirty="0">
                <a:solidFill>
                  <a:srgbClr val="FFFFFF"/>
                </a:solidFill>
              </a:rPr>
              <a:t>Presión intraabdominal en decúbito es de +6 mm/hg.</a:t>
            </a:r>
          </a:p>
          <a:p>
            <a:r>
              <a:rPr lang="es-GT" dirty="0">
                <a:solidFill>
                  <a:srgbClr val="FFFFFF"/>
                </a:solidFill>
              </a:rPr>
              <a:t>La presión intraabdominal puede aumentar en estos casos:</a:t>
            </a:r>
          </a:p>
          <a:p>
            <a:pPr>
              <a:buFont typeface="Wingdings" panose="05000000000000000000" pitchFamily="2" charset="2"/>
              <a:buChar char="q"/>
            </a:pPr>
            <a:r>
              <a:rPr lang="es-GT" dirty="0">
                <a:solidFill>
                  <a:srgbClr val="FFFFFF"/>
                </a:solidFill>
              </a:rPr>
              <a:t> EMBARAZO</a:t>
            </a:r>
          </a:p>
          <a:p>
            <a:pPr>
              <a:buFont typeface="Wingdings" panose="05000000000000000000" pitchFamily="2" charset="2"/>
              <a:buChar char="q"/>
            </a:pPr>
            <a:r>
              <a:rPr lang="es-GT" dirty="0">
                <a:solidFill>
                  <a:srgbClr val="FFFFFF"/>
                </a:solidFill>
              </a:rPr>
              <a:t>TUMORES</a:t>
            </a:r>
          </a:p>
          <a:p>
            <a:pPr>
              <a:buFont typeface="Wingdings" panose="05000000000000000000" pitchFamily="2" charset="2"/>
              <a:buChar char="q"/>
            </a:pPr>
            <a:r>
              <a:rPr lang="es-GT" dirty="0">
                <a:solidFill>
                  <a:srgbClr val="FFFFFF"/>
                </a:solidFill>
              </a:rPr>
              <a:t>OBESIDAD</a:t>
            </a:r>
          </a:p>
          <a:p>
            <a:pPr>
              <a:buFont typeface="Wingdings" panose="05000000000000000000" pitchFamily="2" charset="2"/>
              <a:buChar char="q"/>
            </a:pPr>
            <a:r>
              <a:rPr lang="es-GT" dirty="0">
                <a:solidFill>
                  <a:srgbClr val="FFFFFF"/>
                </a:solidFill>
              </a:rPr>
              <a:t>ASCITIS</a:t>
            </a:r>
          </a:p>
          <a:p>
            <a:pPr>
              <a:buFont typeface="Wingdings" panose="05000000000000000000" pitchFamily="2" charset="2"/>
              <a:buChar char="q"/>
            </a:pPr>
            <a:r>
              <a:rPr lang="es-GT" dirty="0">
                <a:solidFill>
                  <a:srgbClr val="FFFFFF"/>
                </a:solidFill>
              </a:rPr>
              <a:t> La presión puede aumentar de +15 a +30 mm/hg</a:t>
            </a:r>
          </a:p>
        </p:txBody>
      </p:sp>
    </p:spTree>
    <p:extLst>
      <p:ext uri="{BB962C8B-B14F-4D97-AF65-F5344CB8AC3E}">
        <p14:creationId xmlns:p14="http://schemas.microsoft.com/office/powerpoint/2010/main" val="420429438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BAC9679-B784-B9C2-9E55-55009009656A}"/>
              </a:ext>
            </a:extLst>
          </p:cNvPr>
          <p:cNvPicPr>
            <a:picLocks noChangeAspect="1"/>
          </p:cNvPicPr>
          <p:nvPr/>
        </p:nvPicPr>
        <p:blipFill>
          <a:blip r:embed="rId2"/>
          <a:stretch>
            <a:fillRect/>
          </a:stretch>
        </p:blipFill>
        <p:spPr>
          <a:xfrm>
            <a:off x="4006851" y="643467"/>
            <a:ext cx="4178298"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06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8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6CFB1348-BD3D-AE86-5CE2-F360302E8198}"/>
              </a:ext>
            </a:extLst>
          </p:cNvPr>
          <p:cNvPicPr>
            <a:picLocks noChangeAspect="1"/>
          </p:cNvPicPr>
          <p:nvPr/>
        </p:nvPicPr>
        <p:blipFill>
          <a:blip r:embed="rId2"/>
          <a:stretch>
            <a:fillRect/>
          </a:stretch>
        </p:blipFill>
        <p:spPr>
          <a:xfrm>
            <a:off x="3421888" y="643467"/>
            <a:ext cx="5348223" cy="5571066"/>
          </a:xfrm>
          <a:prstGeom prst="rect">
            <a:avLst/>
          </a:prstGeom>
        </p:spPr>
      </p:pic>
    </p:spTree>
    <p:extLst>
      <p:ext uri="{BB962C8B-B14F-4D97-AF65-F5344CB8AC3E}">
        <p14:creationId xmlns:p14="http://schemas.microsoft.com/office/powerpoint/2010/main" val="1902742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6E8B43-6A16-21EC-02C2-30140EB2E087}"/>
              </a:ext>
            </a:extLst>
          </p:cNvPr>
          <p:cNvSpPr>
            <a:spLocks noGrp="1"/>
          </p:cNvSpPr>
          <p:nvPr>
            <p:ph type="title"/>
          </p:nvPr>
        </p:nvSpPr>
        <p:spPr>
          <a:xfrm>
            <a:off x="589560" y="856180"/>
            <a:ext cx="4560584" cy="1128068"/>
          </a:xfrm>
        </p:spPr>
        <p:txBody>
          <a:bodyPr anchor="ctr">
            <a:normAutofit/>
          </a:bodyPr>
          <a:lstStyle/>
          <a:p>
            <a:r>
              <a:rPr lang="es-GT" sz="4000"/>
              <a:t>VÁLVULAS VENOSAS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DD85C14-DEAD-5157-6AB3-53DEF77D867F}"/>
              </a:ext>
            </a:extLst>
          </p:cNvPr>
          <p:cNvSpPr>
            <a:spLocks noGrp="1"/>
          </p:cNvSpPr>
          <p:nvPr>
            <p:ph idx="1"/>
          </p:nvPr>
        </p:nvSpPr>
        <p:spPr>
          <a:xfrm>
            <a:off x="590719" y="2330505"/>
            <a:ext cx="4559425" cy="4286054"/>
          </a:xfrm>
        </p:spPr>
        <p:txBody>
          <a:bodyPr anchor="ctr">
            <a:normAutofit/>
          </a:bodyPr>
          <a:lstStyle/>
          <a:p>
            <a:r>
              <a:rPr lang="es-GT" sz="2400" dirty="0"/>
              <a:t>Evitan que la sangre vuelva hacia abajo por la gravedad</a:t>
            </a:r>
          </a:p>
          <a:p>
            <a:r>
              <a:rPr lang="es-GT" sz="2400" dirty="0"/>
              <a:t>La sangre va hacia el corazón y se evita un flujo retrógrado</a:t>
            </a:r>
          </a:p>
          <a:p>
            <a:r>
              <a:rPr lang="es-GT" sz="2400" dirty="0"/>
              <a:t>Los músculos contribuyen con su fuerza a impulsar la sangre hacia el corazón. BOMBA MUSCULAR</a:t>
            </a:r>
          </a:p>
          <a:p>
            <a:r>
              <a:rPr lang="es-GT" sz="2400" dirty="0"/>
              <a:t>Persona de pie, por un tiempo puede tener hasta 90 mm/hg</a:t>
            </a:r>
          </a:p>
          <a:p>
            <a:r>
              <a:rPr lang="es-GT" sz="2400" dirty="0"/>
              <a:t>Caminando tenemos menos de 20 mm/hg</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33D80ABB-1146-4429-D17A-D9C85E89EE48}"/>
              </a:ext>
            </a:extLst>
          </p:cNvPr>
          <p:cNvPicPr>
            <a:picLocks noChangeAspect="1"/>
          </p:cNvPicPr>
          <p:nvPr/>
        </p:nvPicPr>
        <p:blipFill rotWithShape="1">
          <a:blip r:embed="rId2"/>
          <a:srcRect t="5970"/>
          <a:stretch/>
        </p:blipFill>
        <p:spPr>
          <a:xfrm>
            <a:off x="5977788" y="799352"/>
            <a:ext cx="5425410" cy="5259296"/>
          </a:xfrm>
          <a:prstGeom prst="rect">
            <a:avLst/>
          </a:prstGeom>
        </p:spPr>
      </p:pic>
    </p:spTree>
    <p:extLst>
      <p:ext uri="{BB962C8B-B14F-4D97-AF65-F5344CB8AC3E}">
        <p14:creationId xmlns:p14="http://schemas.microsoft.com/office/powerpoint/2010/main" val="3073704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80561C-044E-FD49-19E3-6F2DFD0CB1F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INCOMPETENCIA VALVULAR</a:t>
            </a:r>
          </a:p>
        </p:txBody>
      </p:sp>
      <p:pic>
        <p:nvPicPr>
          <p:cNvPr id="4" name="Marcador de contenido 3">
            <a:extLst>
              <a:ext uri="{FF2B5EF4-FFF2-40B4-BE49-F238E27FC236}">
                <a16:creationId xmlns:a16="http://schemas.microsoft.com/office/drawing/2014/main" id="{935FF92F-D1EE-A294-607F-D7FB5E00A8D3}"/>
              </a:ext>
            </a:extLst>
          </p:cNvPr>
          <p:cNvPicPr>
            <a:picLocks noGrp="1" noChangeAspect="1"/>
          </p:cNvPicPr>
          <p:nvPr>
            <p:ph idx="1"/>
          </p:nvPr>
        </p:nvPicPr>
        <p:blipFill>
          <a:blip r:embed="rId2"/>
          <a:stretch>
            <a:fillRect/>
          </a:stretch>
        </p:blipFill>
        <p:spPr>
          <a:xfrm>
            <a:off x="5685216" y="643466"/>
            <a:ext cx="4964899" cy="5568739"/>
          </a:xfrm>
          <a:prstGeom prst="rect">
            <a:avLst/>
          </a:prstGeom>
        </p:spPr>
      </p:pic>
    </p:spTree>
    <p:extLst>
      <p:ext uri="{BB962C8B-B14F-4D97-AF65-F5344CB8AC3E}">
        <p14:creationId xmlns:p14="http://schemas.microsoft.com/office/powerpoint/2010/main" val="279575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ABAD63-A300-02B0-A2FC-CCC7ED1AE852}"/>
              </a:ext>
            </a:extLst>
          </p:cNvPr>
          <p:cNvPicPr>
            <a:picLocks noChangeAspect="1"/>
          </p:cNvPicPr>
          <p:nvPr/>
        </p:nvPicPr>
        <p:blipFill rotWithShape="1">
          <a:blip r:embed="rId2"/>
          <a:srcRect b="135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9"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2142064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A8FD352-D9BA-BA09-794A-5694FFFB9C66}"/>
              </a:ext>
            </a:extLst>
          </p:cNvPr>
          <p:cNvSpPr>
            <a:spLocks noGrp="1"/>
          </p:cNvSpPr>
          <p:nvPr>
            <p:ph type="title"/>
          </p:nvPr>
        </p:nvSpPr>
        <p:spPr>
          <a:xfrm>
            <a:off x="838200" y="1195697"/>
            <a:ext cx="3200400" cy="4238118"/>
          </a:xfrm>
        </p:spPr>
        <p:txBody>
          <a:bodyPr>
            <a:normAutofit/>
          </a:bodyPr>
          <a:lstStyle/>
          <a:p>
            <a:r>
              <a:rPr lang="es-GT" sz="4100">
                <a:solidFill>
                  <a:schemeClr val="bg1"/>
                </a:solidFill>
              </a:rPr>
              <a:t>RESERVORIOS SANGUÍNEOS ESPECÍFICOS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Marcador de contenido 2">
            <a:extLst>
              <a:ext uri="{FF2B5EF4-FFF2-40B4-BE49-F238E27FC236}">
                <a16:creationId xmlns:a16="http://schemas.microsoft.com/office/drawing/2014/main" id="{E1A93C14-07D9-7858-737C-30B414C8737A}"/>
              </a:ext>
            </a:extLst>
          </p:cNvPr>
          <p:cNvGraphicFramePr>
            <a:graphicFrameLocks noGrp="1"/>
          </p:cNvGraphicFramePr>
          <p:nvPr>
            <p:ph idx="1"/>
            <p:extLst>
              <p:ext uri="{D42A27DB-BD31-4B8C-83A1-F6EECF244321}">
                <p14:modId xmlns:p14="http://schemas.microsoft.com/office/powerpoint/2010/main" val="69874912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05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16B7FAE-225E-C4A8-59A5-39D4DFEB5BFA}"/>
              </a:ext>
            </a:extLst>
          </p:cNvPr>
          <p:cNvPicPr>
            <a:picLocks noChangeAspect="1"/>
          </p:cNvPicPr>
          <p:nvPr/>
        </p:nvPicPr>
        <p:blipFill rotWithShape="1">
          <a:blip r:embed="rId2">
            <a:alphaModFix amt="60000"/>
          </a:blip>
          <a:srcRect t="29688"/>
          <a:stretch/>
        </p:blipFill>
        <p:spPr>
          <a:xfrm>
            <a:off x="-1" y="10"/>
            <a:ext cx="12192001" cy="6857990"/>
          </a:xfrm>
          <a:prstGeom prst="rect">
            <a:avLst/>
          </a:prstGeom>
        </p:spPr>
      </p:pic>
      <p:sp>
        <p:nvSpPr>
          <p:cNvPr id="4" name="Título 3">
            <a:extLst>
              <a:ext uri="{FF2B5EF4-FFF2-40B4-BE49-F238E27FC236}">
                <a16:creationId xmlns:a16="http://schemas.microsoft.com/office/drawing/2014/main" id="{4C88A34E-EB24-CFEF-1D81-72CAFB9BED96}"/>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8200">
                <a:solidFill>
                  <a:srgbClr val="FFFFFF"/>
                </a:solidFill>
              </a:rPr>
              <a:t>GRACIAS</a:t>
            </a:r>
          </a:p>
        </p:txBody>
      </p:sp>
      <p:sp>
        <p:nvSpPr>
          <p:cNvPr id="5" name="Marcador de texto 4">
            <a:extLst>
              <a:ext uri="{FF2B5EF4-FFF2-40B4-BE49-F238E27FC236}">
                <a16:creationId xmlns:a16="http://schemas.microsoft.com/office/drawing/2014/main" id="{ADB0861F-0B96-7562-C76D-51C1E5933C42}"/>
              </a:ext>
            </a:extLst>
          </p:cNvPr>
          <p:cNvSpPr>
            <a:spLocks noGrp="1"/>
          </p:cNvSpPr>
          <p:nvPr>
            <p:ph type="body" idx="1"/>
          </p:nvPr>
        </p:nvSpPr>
        <p:spPr>
          <a:xfrm>
            <a:off x="859536" y="4072045"/>
            <a:ext cx="9875520" cy="1414355"/>
          </a:xfrm>
        </p:spPr>
        <p:txBody>
          <a:bodyPr vert="horz" lIns="91440" tIns="45720" rIns="91440" bIns="45720" rtlCol="0">
            <a:normAutofit/>
          </a:bodyPr>
          <a:lstStyle/>
          <a:p>
            <a:endParaRPr lang="en-US">
              <a:solidFill>
                <a:srgbClr val="FFFFFF"/>
              </a:solidFill>
            </a:endParaRPr>
          </a:p>
        </p:txBody>
      </p:sp>
    </p:spTree>
    <p:extLst>
      <p:ext uri="{BB962C8B-B14F-4D97-AF65-F5344CB8AC3E}">
        <p14:creationId xmlns:p14="http://schemas.microsoft.com/office/powerpoint/2010/main" val="341300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5735F3-892E-FA25-DDAC-00518980CC1D}"/>
              </a:ext>
            </a:extLst>
          </p:cNvPr>
          <p:cNvSpPr>
            <a:spLocks noGrp="1"/>
          </p:cNvSpPr>
          <p:nvPr>
            <p:ph type="title"/>
          </p:nvPr>
        </p:nvSpPr>
        <p:spPr>
          <a:xfrm>
            <a:off x="640080" y="325369"/>
            <a:ext cx="4368602" cy="1956841"/>
          </a:xfrm>
        </p:spPr>
        <p:txBody>
          <a:bodyPr anchor="b">
            <a:normAutofit/>
          </a:bodyPr>
          <a:lstStyle/>
          <a:p>
            <a:r>
              <a:rPr lang="es-GT" sz="5400" dirty="0"/>
              <a:t>VENAS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DA355F7-6114-3CF9-97B6-5AC70D2C2450}"/>
              </a:ext>
            </a:extLst>
          </p:cNvPr>
          <p:cNvSpPr>
            <a:spLocks noGrp="1"/>
          </p:cNvSpPr>
          <p:nvPr>
            <p:ph idx="1"/>
          </p:nvPr>
        </p:nvSpPr>
        <p:spPr>
          <a:xfrm>
            <a:off x="640080" y="2872899"/>
            <a:ext cx="4243589" cy="3320668"/>
          </a:xfrm>
        </p:spPr>
        <p:txBody>
          <a:bodyPr>
            <a:normAutofit/>
          </a:bodyPr>
          <a:lstStyle/>
          <a:p>
            <a:r>
              <a:rPr lang="es-GT" sz="2200" dirty="0"/>
              <a:t>Son los vasos más distensibles del cuerpo, hasta 8 veces más distensibles.</a:t>
            </a:r>
          </a:p>
          <a:p>
            <a:r>
              <a:rPr lang="es-GT" sz="2200" dirty="0"/>
              <a:t>Reservorio de 500 a 1000 ml</a:t>
            </a:r>
          </a:p>
        </p:txBody>
      </p:sp>
      <p:pic>
        <p:nvPicPr>
          <p:cNvPr id="4" name="Imagen 3">
            <a:extLst>
              <a:ext uri="{FF2B5EF4-FFF2-40B4-BE49-F238E27FC236}">
                <a16:creationId xmlns:a16="http://schemas.microsoft.com/office/drawing/2014/main" id="{5CBE6995-0F29-EA8C-E74B-EE846B198072}"/>
              </a:ext>
            </a:extLst>
          </p:cNvPr>
          <p:cNvPicPr>
            <a:picLocks noChangeAspect="1"/>
          </p:cNvPicPr>
          <p:nvPr/>
        </p:nvPicPr>
        <p:blipFill rotWithShape="1">
          <a:blip r:embed="rId2"/>
          <a:srcRect l="9385" r="151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2207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6728720-7EFC-74F1-3206-B30C1DAD1033}"/>
              </a:ext>
            </a:extLst>
          </p:cNvPr>
          <p:cNvPicPr>
            <a:picLocks noChangeAspect="1"/>
          </p:cNvPicPr>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17196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DEF9EC-F0BE-0F46-F5CC-1D56354B0A88}"/>
              </a:ext>
            </a:extLst>
          </p:cNvPr>
          <p:cNvSpPr>
            <a:spLocks noGrp="1"/>
          </p:cNvSpPr>
          <p:nvPr>
            <p:ph type="title"/>
          </p:nvPr>
        </p:nvSpPr>
        <p:spPr>
          <a:xfrm>
            <a:off x="6513788" y="365125"/>
            <a:ext cx="4840010" cy="1807305"/>
          </a:xfrm>
        </p:spPr>
        <p:txBody>
          <a:bodyPr>
            <a:normAutofit/>
          </a:bodyPr>
          <a:lstStyle/>
          <a:p>
            <a:r>
              <a:rPr lang="es-GT" dirty="0"/>
              <a:t>COMPLIANCIA</a:t>
            </a:r>
          </a:p>
        </p:txBody>
      </p:sp>
      <p:pic>
        <p:nvPicPr>
          <p:cNvPr id="5" name="Picture 4" descr="Tubos de ensayo con muestras en un bastidor de tubos de ensayo">
            <a:extLst>
              <a:ext uri="{FF2B5EF4-FFF2-40B4-BE49-F238E27FC236}">
                <a16:creationId xmlns:a16="http://schemas.microsoft.com/office/drawing/2014/main" id="{B3318987-EE7F-73C6-B093-938544D264E2}"/>
              </a:ext>
            </a:extLst>
          </p:cNvPr>
          <p:cNvPicPr>
            <a:picLocks noChangeAspect="1"/>
          </p:cNvPicPr>
          <p:nvPr/>
        </p:nvPicPr>
        <p:blipFill rotWithShape="1">
          <a:blip r:embed="rId2"/>
          <a:srcRect l="23465" r="1700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B0F9EA93-873B-F630-C16F-D20848FAFD7D}"/>
              </a:ext>
            </a:extLst>
          </p:cNvPr>
          <p:cNvSpPr>
            <a:spLocks noGrp="1"/>
          </p:cNvSpPr>
          <p:nvPr>
            <p:ph idx="1"/>
          </p:nvPr>
        </p:nvSpPr>
        <p:spPr>
          <a:xfrm>
            <a:off x="6513788" y="2333297"/>
            <a:ext cx="4840010" cy="3843666"/>
          </a:xfrm>
        </p:spPr>
        <p:txBody>
          <a:bodyPr>
            <a:normAutofit/>
          </a:bodyPr>
          <a:lstStyle/>
          <a:p>
            <a:r>
              <a:rPr lang="es-GT" dirty="0"/>
              <a:t>Es la cantidad de sangre que se puede almacenar en una porción dada de la circulación.</a:t>
            </a:r>
          </a:p>
          <a:p>
            <a:r>
              <a:rPr lang="es-GT" dirty="0"/>
              <a:t>No es lo mismo decir compliancia que distensibilidad</a:t>
            </a:r>
          </a:p>
        </p:txBody>
      </p:sp>
    </p:spTree>
    <p:extLst>
      <p:ext uri="{BB962C8B-B14F-4D97-AF65-F5344CB8AC3E}">
        <p14:creationId xmlns:p14="http://schemas.microsoft.com/office/powerpoint/2010/main" val="316086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B95B22-7C1F-2057-502E-6BE7CEB0870E}"/>
              </a:ext>
            </a:extLst>
          </p:cNvPr>
          <p:cNvSpPr>
            <a:spLocks noGrp="1"/>
          </p:cNvSpPr>
          <p:nvPr>
            <p:ph type="title"/>
          </p:nvPr>
        </p:nvSpPr>
        <p:spPr>
          <a:xfrm>
            <a:off x="6513788" y="365125"/>
            <a:ext cx="4840010" cy="1807305"/>
          </a:xfrm>
        </p:spPr>
        <p:txBody>
          <a:bodyPr>
            <a:normAutofit/>
          </a:bodyPr>
          <a:lstStyle/>
          <a:p>
            <a:r>
              <a:rPr lang="es-GT"/>
              <a:t>COMPLIANCIA VASCULAR</a:t>
            </a:r>
            <a:endParaRPr lang="es-GT" dirty="0"/>
          </a:p>
        </p:txBody>
      </p:sp>
      <p:pic>
        <p:nvPicPr>
          <p:cNvPr id="14" name="Picture 4" descr="Tubos de ensayo rellenos y uno de ellos con solución roja">
            <a:extLst>
              <a:ext uri="{FF2B5EF4-FFF2-40B4-BE49-F238E27FC236}">
                <a16:creationId xmlns:a16="http://schemas.microsoft.com/office/drawing/2014/main" id="{144D24D5-6D75-B8CD-2B7C-0F418C56DD4B}"/>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F9C90F3A-0167-7A3E-83C7-4F86C334865B}"/>
              </a:ext>
            </a:extLst>
          </p:cNvPr>
          <p:cNvSpPr>
            <a:spLocks noGrp="1"/>
          </p:cNvSpPr>
          <p:nvPr>
            <p:ph idx="1"/>
          </p:nvPr>
        </p:nvSpPr>
        <p:spPr>
          <a:xfrm>
            <a:off x="6513788" y="2333297"/>
            <a:ext cx="4840010" cy="3843666"/>
          </a:xfrm>
        </p:spPr>
        <p:txBody>
          <a:bodyPr>
            <a:normAutofit/>
          </a:bodyPr>
          <a:lstStyle/>
          <a:p>
            <a:r>
              <a:rPr lang="es-GT" dirty="0"/>
              <a:t>Es un vaso muy distensible que tiene un volumen, puede tener una compliancia menor que un vaso menos distensible que tenga un volumen grande</a:t>
            </a:r>
          </a:p>
          <a:p>
            <a:r>
              <a:rPr lang="es-GT" dirty="0"/>
              <a:t>La compliancia es igual a distensibilidad por volumen</a:t>
            </a:r>
          </a:p>
        </p:txBody>
      </p:sp>
    </p:spTree>
    <p:extLst>
      <p:ext uri="{BB962C8B-B14F-4D97-AF65-F5344CB8AC3E}">
        <p14:creationId xmlns:p14="http://schemas.microsoft.com/office/powerpoint/2010/main" val="367003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FCD187-2B75-EDCA-19DD-690C3DCCD556}"/>
              </a:ext>
            </a:extLst>
          </p:cNvPr>
          <p:cNvSpPr>
            <a:spLocks noGrp="1"/>
          </p:cNvSpPr>
          <p:nvPr>
            <p:ph type="title"/>
          </p:nvPr>
        </p:nvSpPr>
        <p:spPr>
          <a:xfrm>
            <a:off x="1383564" y="348865"/>
            <a:ext cx="9718111" cy="1576446"/>
          </a:xfrm>
        </p:spPr>
        <p:txBody>
          <a:bodyPr anchor="ctr">
            <a:normAutofit/>
          </a:bodyPr>
          <a:lstStyle/>
          <a:p>
            <a:r>
              <a:rPr lang="es-GT" sz="4000">
                <a:solidFill>
                  <a:srgbClr val="FFFFFF"/>
                </a:solidFill>
              </a:rPr>
              <a:t>EJEMPLO</a:t>
            </a:r>
          </a:p>
        </p:txBody>
      </p:sp>
      <p:graphicFrame>
        <p:nvGraphicFramePr>
          <p:cNvPr id="5" name="Marcador de contenido 2">
            <a:extLst>
              <a:ext uri="{FF2B5EF4-FFF2-40B4-BE49-F238E27FC236}">
                <a16:creationId xmlns:a16="http://schemas.microsoft.com/office/drawing/2014/main" id="{920E1776-312D-03D2-4C00-9C49211D9EF4}"/>
              </a:ext>
            </a:extLst>
          </p:cNvPr>
          <p:cNvGraphicFramePr>
            <a:graphicFrameLocks noGrp="1"/>
          </p:cNvGraphicFramePr>
          <p:nvPr>
            <p:ph idx="1"/>
            <p:extLst>
              <p:ext uri="{D42A27DB-BD31-4B8C-83A1-F6EECF244321}">
                <p14:modId xmlns:p14="http://schemas.microsoft.com/office/powerpoint/2010/main" val="33989037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8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85300C0-14AD-266E-3135-F2B646CA7E6E}"/>
              </a:ext>
            </a:extLst>
          </p:cNvPr>
          <p:cNvSpPr>
            <a:spLocks noGrp="1"/>
          </p:cNvSpPr>
          <p:nvPr>
            <p:ph type="title"/>
          </p:nvPr>
        </p:nvSpPr>
        <p:spPr>
          <a:xfrm>
            <a:off x="1383564" y="348865"/>
            <a:ext cx="9718111" cy="1576446"/>
          </a:xfrm>
        </p:spPr>
        <p:txBody>
          <a:bodyPr anchor="ctr">
            <a:normAutofit/>
          </a:bodyPr>
          <a:lstStyle/>
          <a:p>
            <a:r>
              <a:rPr lang="es-GT" sz="4000">
                <a:solidFill>
                  <a:srgbClr val="FFFFFF"/>
                </a:solidFill>
              </a:rPr>
              <a:t>CURVAS DE VOLUMEN-PRESIÓN</a:t>
            </a:r>
          </a:p>
        </p:txBody>
      </p:sp>
      <p:graphicFrame>
        <p:nvGraphicFramePr>
          <p:cNvPr id="5" name="Marcador de contenido 2">
            <a:extLst>
              <a:ext uri="{FF2B5EF4-FFF2-40B4-BE49-F238E27FC236}">
                <a16:creationId xmlns:a16="http://schemas.microsoft.com/office/drawing/2014/main" id="{DB325283-F162-096D-7A3E-AAF4447C875C}"/>
              </a:ext>
            </a:extLst>
          </p:cNvPr>
          <p:cNvGraphicFramePr>
            <a:graphicFrameLocks noGrp="1"/>
          </p:cNvGraphicFramePr>
          <p:nvPr>
            <p:ph idx="1"/>
            <p:extLst>
              <p:ext uri="{D42A27DB-BD31-4B8C-83A1-F6EECF244321}">
                <p14:modId xmlns:p14="http://schemas.microsoft.com/office/powerpoint/2010/main" val="27136213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575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1028</Words>
  <Application>Microsoft Office PowerPoint</Application>
  <PresentationFormat>Panorámica</PresentationFormat>
  <Paragraphs>124</Paragraphs>
  <Slides>38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Calibri</vt:lpstr>
      <vt:lpstr>Calibri Light</vt:lpstr>
      <vt:lpstr>Wingdings</vt:lpstr>
      <vt:lpstr>Tema de Office</vt:lpstr>
      <vt:lpstr>DISTENSIBILIDAD Y FUNCIONES VASCULARES</vt:lpstr>
      <vt:lpstr>TEMAS</vt:lpstr>
      <vt:lpstr>DISTENSIBILIDAD VASCULAR</vt:lpstr>
      <vt:lpstr>VENAS</vt:lpstr>
      <vt:lpstr>Presentación de PowerPoint</vt:lpstr>
      <vt:lpstr>COMPLIANCIA</vt:lpstr>
      <vt:lpstr>COMPLIANCIA VASCULAR</vt:lpstr>
      <vt:lpstr>EJEMPLO</vt:lpstr>
      <vt:lpstr>CURVAS DE VOLUMEN-PRESIÓN</vt:lpstr>
      <vt:lpstr>Presentación de PowerPoint</vt:lpstr>
      <vt:lpstr>PULSACIONES DE LA PRESIÓN ARTERIAL.  Durante la sístole, una oleada llena las arterias.</vt:lpstr>
      <vt:lpstr>PULSACIONES DE LA PRESIÓN ARTERIAL</vt:lpstr>
      <vt:lpstr>Presentación de PowerPoint</vt:lpstr>
      <vt:lpstr>PRESIONES</vt:lpstr>
      <vt:lpstr>FACTORES QUE AFECTAN LA PRESIÓN DE PULSO</vt:lpstr>
      <vt:lpstr>Presentación de PowerPoint</vt:lpstr>
      <vt:lpstr>Presentación de PowerPoint</vt:lpstr>
      <vt:lpstr>PRESIÓN DEL PULSO</vt:lpstr>
      <vt:lpstr>TRANSMISIÓN DE LOS PULSOS DE PRESIÓN HACIA LAS ARTERIAS PERIFÉRICAS</vt:lpstr>
      <vt:lpstr>Presentación de PowerPoint</vt:lpstr>
      <vt:lpstr>Presentación de PowerPoint</vt:lpstr>
      <vt:lpstr>Los pulsos de presión se amortiguan en las más pequeñas</vt:lpstr>
      <vt:lpstr>Presentación de PowerPoint</vt:lpstr>
      <vt:lpstr>FACTORES DE LA AMORTIGUACIÓN</vt:lpstr>
      <vt:lpstr>VENAS Y SUS FUNCIONES</vt:lpstr>
      <vt:lpstr>Presión venosa central</vt:lpstr>
      <vt:lpstr>Presentación de PowerPoint</vt:lpstr>
      <vt:lpstr>PRESIÓN NORMAL VENOSA CENTRAL</vt:lpstr>
      <vt:lpstr>PRESIÓN VENOSA PERIFÉRICA</vt:lpstr>
      <vt:lpstr>AUMENTO DE LA PRESIÓN VENOSA CENTRAL</vt:lpstr>
      <vt:lpstr>EFECTO DE LA PRESIÓN INTRAABDOMINAL SOBRE LA PRESIÓN DE LOS MIEMBROS INFERIORES</vt:lpstr>
      <vt:lpstr>Presentación de PowerPoint</vt:lpstr>
      <vt:lpstr>Presentación de PowerPoint</vt:lpstr>
      <vt:lpstr>VÁLVULAS VENOSAS</vt:lpstr>
      <vt:lpstr>INCOMPETENCIA VALVULAR</vt:lpstr>
      <vt:lpstr>Presentación de PowerPoint</vt:lpstr>
      <vt:lpstr>RESERVORIOS SANGUÍNEOS ESPECÍFICOS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DISTENSIBILIDAD Y FUNCIONES VASCULARES</dc:title>
  <dc:creator>César Morataya</dc:creator>
  <cp:lastModifiedBy>Cesar Morataya</cp:lastModifiedBy>
  <cp:revision>3</cp:revision>
  <dcterms:created xsi:type="dcterms:W3CDTF">2023-06-27T23:57:31Z</dcterms:created>
  <dcterms:modified xsi:type="dcterms:W3CDTF">2023-07-01T01:30:21Z</dcterms:modified>
</cp:coreProperties>
</file>