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242AC-BF2C-4D83-98FD-233BC567CB2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34252EF-001F-41C3-8675-97FBC3CFB5BD}">
      <dgm:prSet/>
      <dgm:spPr/>
      <dgm:t>
        <a:bodyPr/>
        <a:lstStyle/>
        <a:p>
          <a:r>
            <a:rPr lang="es-MX"/>
            <a:t>HIPEREMIA REACTIVA</a:t>
          </a:r>
          <a:endParaRPr lang="en-US"/>
        </a:p>
      </dgm:t>
    </dgm:pt>
    <dgm:pt modelId="{2A702E48-EC60-4256-8E8E-A37D370C5520}" type="parTrans" cxnId="{16434473-B1E6-4448-B968-704B2A351E3E}">
      <dgm:prSet/>
      <dgm:spPr/>
      <dgm:t>
        <a:bodyPr/>
        <a:lstStyle/>
        <a:p>
          <a:endParaRPr lang="en-US"/>
        </a:p>
      </dgm:t>
    </dgm:pt>
    <dgm:pt modelId="{CAAF305D-C9D7-4514-B8F4-5C00E6786761}" type="sibTrans" cxnId="{16434473-B1E6-4448-B968-704B2A351E3E}">
      <dgm:prSet/>
      <dgm:spPr/>
      <dgm:t>
        <a:bodyPr/>
        <a:lstStyle/>
        <a:p>
          <a:endParaRPr lang="en-US"/>
        </a:p>
      </dgm:t>
    </dgm:pt>
    <dgm:pt modelId="{148C6BAB-8FBC-4E3D-8545-8E09F32E7069}">
      <dgm:prSet/>
      <dgm:spPr/>
      <dgm:t>
        <a:bodyPr/>
        <a:lstStyle/>
        <a:p>
          <a:r>
            <a:rPr lang="es-MX"/>
            <a:t>HIPEREMIA REACTIVA</a:t>
          </a:r>
          <a:endParaRPr lang="en-US"/>
        </a:p>
      </dgm:t>
    </dgm:pt>
    <dgm:pt modelId="{E01951E3-68CD-4448-9DC5-88EAD76E3332}" type="parTrans" cxnId="{A2EB4A47-26CB-46E3-AA1C-45AB54E3568C}">
      <dgm:prSet/>
      <dgm:spPr/>
      <dgm:t>
        <a:bodyPr/>
        <a:lstStyle/>
        <a:p>
          <a:endParaRPr lang="en-US"/>
        </a:p>
      </dgm:t>
    </dgm:pt>
    <dgm:pt modelId="{08D2536F-5D1F-4661-9B73-165BF2C63808}" type="sibTrans" cxnId="{A2EB4A47-26CB-46E3-AA1C-45AB54E3568C}">
      <dgm:prSet/>
      <dgm:spPr/>
      <dgm:t>
        <a:bodyPr/>
        <a:lstStyle/>
        <a:p>
          <a:endParaRPr lang="en-US"/>
        </a:p>
      </dgm:t>
    </dgm:pt>
    <dgm:pt modelId="{DF526B5B-446C-435B-B5FA-4FB32465DAD8}" type="pres">
      <dgm:prSet presAssocID="{599242AC-BF2C-4D83-98FD-233BC567CB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2D0D45-050F-4EDB-AFB4-B098C0BA2378}" type="pres">
      <dgm:prSet presAssocID="{B34252EF-001F-41C3-8675-97FBC3CFB5BD}" presName="hierRoot1" presStyleCnt="0"/>
      <dgm:spPr/>
    </dgm:pt>
    <dgm:pt modelId="{C70F49F1-F8FD-49D2-A8A2-5D710681F25A}" type="pres">
      <dgm:prSet presAssocID="{B34252EF-001F-41C3-8675-97FBC3CFB5BD}" presName="composite" presStyleCnt="0"/>
      <dgm:spPr/>
    </dgm:pt>
    <dgm:pt modelId="{1E67FFFC-657F-4E32-B704-D42A9FA80A05}" type="pres">
      <dgm:prSet presAssocID="{B34252EF-001F-41C3-8675-97FBC3CFB5BD}" presName="background" presStyleLbl="node0" presStyleIdx="0" presStyleCnt="2"/>
      <dgm:spPr/>
    </dgm:pt>
    <dgm:pt modelId="{A208B646-C996-4D29-BB7C-055A1FB06435}" type="pres">
      <dgm:prSet presAssocID="{B34252EF-001F-41C3-8675-97FBC3CFB5BD}" presName="text" presStyleLbl="fgAcc0" presStyleIdx="0" presStyleCnt="2">
        <dgm:presLayoutVars>
          <dgm:chPref val="3"/>
        </dgm:presLayoutVars>
      </dgm:prSet>
      <dgm:spPr/>
    </dgm:pt>
    <dgm:pt modelId="{77C4E7BF-478A-491C-84B1-DB943CF1FD2E}" type="pres">
      <dgm:prSet presAssocID="{B34252EF-001F-41C3-8675-97FBC3CFB5BD}" presName="hierChild2" presStyleCnt="0"/>
      <dgm:spPr/>
    </dgm:pt>
    <dgm:pt modelId="{9EE73294-8A0A-4886-AFDC-E1F0EFB2BCBB}" type="pres">
      <dgm:prSet presAssocID="{148C6BAB-8FBC-4E3D-8545-8E09F32E7069}" presName="hierRoot1" presStyleCnt="0"/>
      <dgm:spPr/>
    </dgm:pt>
    <dgm:pt modelId="{8D3C34FE-AFD8-43F4-B3D0-41E215A8F99D}" type="pres">
      <dgm:prSet presAssocID="{148C6BAB-8FBC-4E3D-8545-8E09F32E7069}" presName="composite" presStyleCnt="0"/>
      <dgm:spPr/>
    </dgm:pt>
    <dgm:pt modelId="{A45DE98F-56A3-42E2-8DD7-A589EC17E97E}" type="pres">
      <dgm:prSet presAssocID="{148C6BAB-8FBC-4E3D-8545-8E09F32E7069}" presName="background" presStyleLbl="node0" presStyleIdx="1" presStyleCnt="2"/>
      <dgm:spPr/>
    </dgm:pt>
    <dgm:pt modelId="{8FEC0FE5-DF35-4A49-82FE-33E5A5DAACC4}" type="pres">
      <dgm:prSet presAssocID="{148C6BAB-8FBC-4E3D-8545-8E09F32E7069}" presName="text" presStyleLbl="fgAcc0" presStyleIdx="1" presStyleCnt="2">
        <dgm:presLayoutVars>
          <dgm:chPref val="3"/>
        </dgm:presLayoutVars>
      </dgm:prSet>
      <dgm:spPr/>
    </dgm:pt>
    <dgm:pt modelId="{2381B2A2-7390-4171-BF2F-09CFFAC9BBA3}" type="pres">
      <dgm:prSet presAssocID="{148C6BAB-8FBC-4E3D-8545-8E09F32E7069}" presName="hierChild2" presStyleCnt="0"/>
      <dgm:spPr/>
    </dgm:pt>
  </dgm:ptLst>
  <dgm:cxnLst>
    <dgm:cxn modelId="{9B0F5909-6A51-484E-8C57-B0244B36A896}" type="presOf" srcId="{148C6BAB-8FBC-4E3D-8545-8E09F32E7069}" destId="{8FEC0FE5-DF35-4A49-82FE-33E5A5DAACC4}" srcOrd="0" destOrd="0" presId="urn:microsoft.com/office/officeart/2005/8/layout/hierarchy1"/>
    <dgm:cxn modelId="{A2EB4A47-26CB-46E3-AA1C-45AB54E3568C}" srcId="{599242AC-BF2C-4D83-98FD-233BC567CB21}" destId="{148C6BAB-8FBC-4E3D-8545-8E09F32E7069}" srcOrd="1" destOrd="0" parTransId="{E01951E3-68CD-4448-9DC5-88EAD76E3332}" sibTransId="{08D2536F-5D1F-4661-9B73-165BF2C63808}"/>
    <dgm:cxn modelId="{16434473-B1E6-4448-B968-704B2A351E3E}" srcId="{599242AC-BF2C-4D83-98FD-233BC567CB21}" destId="{B34252EF-001F-41C3-8675-97FBC3CFB5BD}" srcOrd="0" destOrd="0" parTransId="{2A702E48-EC60-4256-8E8E-A37D370C5520}" sibTransId="{CAAF305D-C9D7-4514-B8F4-5C00E6786761}"/>
    <dgm:cxn modelId="{777BF47A-6552-4DEC-8407-D1B0A8A3C7B2}" type="presOf" srcId="{B34252EF-001F-41C3-8675-97FBC3CFB5BD}" destId="{A208B646-C996-4D29-BB7C-055A1FB06435}" srcOrd="0" destOrd="0" presId="urn:microsoft.com/office/officeart/2005/8/layout/hierarchy1"/>
    <dgm:cxn modelId="{C53F49BA-60D2-41BC-AC60-B5DB1C59D02F}" type="presOf" srcId="{599242AC-BF2C-4D83-98FD-233BC567CB21}" destId="{DF526B5B-446C-435B-B5FA-4FB32465DAD8}" srcOrd="0" destOrd="0" presId="urn:microsoft.com/office/officeart/2005/8/layout/hierarchy1"/>
    <dgm:cxn modelId="{9FBAA967-5119-4F20-9CB2-182DEC363E37}" type="presParOf" srcId="{DF526B5B-446C-435B-B5FA-4FB32465DAD8}" destId="{F62D0D45-050F-4EDB-AFB4-B098C0BA2378}" srcOrd="0" destOrd="0" presId="urn:microsoft.com/office/officeart/2005/8/layout/hierarchy1"/>
    <dgm:cxn modelId="{79698900-82E7-44F7-ABA8-538783A8D525}" type="presParOf" srcId="{F62D0D45-050F-4EDB-AFB4-B098C0BA2378}" destId="{C70F49F1-F8FD-49D2-A8A2-5D710681F25A}" srcOrd="0" destOrd="0" presId="urn:microsoft.com/office/officeart/2005/8/layout/hierarchy1"/>
    <dgm:cxn modelId="{F8E6827B-77BD-4AAB-B7B4-A3EA61DF7599}" type="presParOf" srcId="{C70F49F1-F8FD-49D2-A8A2-5D710681F25A}" destId="{1E67FFFC-657F-4E32-B704-D42A9FA80A05}" srcOrd="0" destOrd="0" presId="urn:microsoft.com/office/officeart/2005/8/layout/hierarchy1"/>
    <dgm:cxn modelId="{06559B6B-42FE-49A7-B6F5-A4F66DA6BF01}" type="presParOf" srcId="{C70F49F1-F8FD-49D2-A8A2-5D710681F25A}" destId="{A208B646-C996-4D29-BB7C-055A1FB06435}" srcOrd="1" destOrd="0" presId="urn:microsoft.com/office/officeart/2005/8/layout/hierarchy1"/>
    <dgm:cxn modelId="{5CFAC67C-153A-4605-96D9-2829EED1207D}" type="presParOf" srcId="{F62D0D45-050F-4EDB-AFB4-B098C0BA2378}" destId="{77C4E7BF-478A-491C-84B1-DB943CF1FD2E}" srcOrd="1" destOrd="0" presId="urn:microsoft.com/office/officeart/2005/8/layout/hierarchy1"/>
    <dgm:cxn modelId="{8DBA439E-CC76-4F21-8185-C9ED12BFEC34}" type="presParOf" srcId="{DF526B5B-446C-435B-B5FA-4FB32465DAD8}" destId="{9EE73294-8A0A-4886-AFDC-E1F0EFB2BCBB}" srcOrd="1" destOrd="0" presId="urn:microsoft.com/office/officeart/2005/8/layout/hierarchy1"/>
    <dgm:cxn modelId="{970550AA-CAEC-4980-A6AB-EB1000EDF42B}" type="presParOf" srcId="{9EE73294-8A0A-4886-AFDC-E1F0EFB2BCBB}" destId="{8D3C34FE-AFD8-43F4-B3D0-41E215A8F99D}" srcOrd="0" destOrd="0" presId="urn:microsoft.com/office/officeart/2005/8/layout/hierarchy1"/>
    <dgm:cxn modelId="{57CA65F5-A6DD-4BC4-A54C-37AD248F2448}" type="presParOf" srcId="{8D3C34FE-AFD8-43F4-B3D0-41E215A8F99D}" destId="{A45DE98F-56A3-42E2-8DD7-A589EC17E97E}" srcOrd="0" destOrd="0" presId="urn:microsoft.com/office/officeart/2005/8/layout/hierarchy1"/>
    <dgm:cxn modelId="{774D9C77-BF77-448B-8010-93DA62CF5D24}" type="presParOf" srcId="{8D3C34FE-AFD8-43F4-B3D0-41E215A8F99D}" destId="{8FEC0FE5-DF35-4A49-82FE-33E5A5DAACC4}" srcOrd="1" destOrd="0" presId="urn:microsoft.com/office/officeart/2005/8/layout/hierarchy1"/>
    <dgm:cxn modelId="{946FE9D1-B1A0-430A-9261-F2498C8B0473}" type="presParOf" srcId="{9EE73294-8A0A-4886-AFDC-E1F0EFB2BCBB}" destId="{2381B2A2-7390-4171-BF2F-09CFFAC9BB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105E2-AE2D-42E2-A3D2-9C820D4F4A7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8D9DD6-E5D5-450C-8850-098A2BE86814}">
      <dgm:prSet/>
      <dgm:spPr/>
      <dgm:t>
        <a:bodyPr/>
        <a:lstStyle/>
        <a:p>
          <a:r>
            <a:rPr lang="es-MX"/>
            <a:t>EJEMPLO:</a:t>
          </a:r>
          <a:endParaRPr lang="en-US"/>
        </a:p>
      </dgm:t>
    </dgm:pt>
    <dgm:pt modelId="{A65ED4E0-06B2-4ACA-9CA7-EE50BB2E81ED}" type="parTrans" cxnId="{95F2C284-A9E9-4779-8C37-1F6E07DFC41C}">
      <dgm:prSet/>
      <dgm:spPr/>
      <dgm:t>
        <a:bodyPr/>
        <a:lstStyle/>
        <a:p>
          <a:endParaRPr lang="en-US"/>
        </a:p>
      </dgm:t>
    </dgm:pt>
    <dgm:pt modelId="{6335212A-44AC-4AC6-A977-DF1B27E39DD6}" type="sibTrans" cxnId="{95F2C284-A9E9-4779-8C37-1F6E07DFC41C}">
      <dgm:prSet/>
      <dgm:spPr/>
      <dgm:t>
        <a:bodyPr/>
        <a:lstStyle/>
        <a:p>
          <a:endParaRPr lang="en-US"/>
        </a:p>
      </dgm:t>
    </dgm:pt>
    <dgm:pt modelId="{5939D41D-5FE2-472C-93D0-D01207DE0C6B}">
      <dgm:prSet/>
      <dgm:spPr/>
      <dgm:t>
        <a:bodyPr/>
        <a:lstStyle/>
        <a:p>
          <a:r>
            <a:rPr lang="es-MX"/>
            <a:t>Bloquear el acceso de sangre a un órgano o tejido por un tiempo</a:t>
          </a:r>
          <a:endParaRPr lang="en-US"/>
        </a:p>
      </dgm:t>
    </dgm:pt>
    <dgm:pt modelId="{C28494EF-2AFE-4D8D-95DA-01B413E41D2C}" type="parTrans" cxnId="{25B35212-1C82-474C-9192-E22DA0E7AA52}">
      <dgm:prSet/>
      <dgm:spPr/>
      <dgm:t>
        <a:bodyPr/>
        <a:lstStyle/>
        <a:p>
          <a:endParaRPr lang="en-US"/>
        </a:p>
      </dgm:t>
    </dgm:pt>
    <dgm:pt modelId="{8534EA31-89BF-49E1-9FC9-D2CB46ED09E5}" type="sibTrans" cxnId="{25B35212-1C82-474C-9192-E22DA0E7AA52}">
      <dgm:prSet/>
      <dgm:spPr/>
      <dgm:t>
        <a:bodyPr/>
        <a:lstStyle/>
        <a:p>
          <a:endParaRPr lang="en-US"/>
        </a:p>
      </dgm:t>
    </dgm:pt>
    <dgm:pt modelId="{147F75BC-5CBC-4EF6-9223-095D9E5B7114}">
      <dgm:prSet/>
      <dgm:spPr/>
      <dgm:t>
        <a:bodyPr/>
        <a:lstStyle/>
        <a:p>
          <a:r>
            <a:rPr lang="es-MX"/>
            <a:t>Desbloquear repentinamente</a:t>
          </a:r>
          <a:endParaRPr lang="en-US"/>
        </a:p>
      </dgm:t>
    </dgm:pt>
    <dgm:pt modelId="{7D92D424-8361-4C1B-B434-34317357B066}" type="parTrans" cxnId="{022D58CB-CA19-463F-B4FF-2D2CDF23B637}">
      <dgm:prSet/>
      <dgm:spPr/>
      <dgm:t>
        <a:bodyPr/>
        <a:lstStyle/>
        <a:p>
          <a:endParaRPr lang="en-US"/>
        </a:p>
      </dgm:t>
    </dgm:pt>
    <dgm:pt modelId="{B22EBCC7-2635-4694-BDD0-063E9A13ABCE}" type="sibTrans" cxnId="{022D58CB-CA19-463F-B4FF-2D2CDF23B637}">
      <dgm:prSet/>
      <dgm:spPr/>
      <dgm:t>
        <a:bodyPr/>
        <a:lstStyle/>
        <a:p>
          <a:endParaRPr lang="en-US"/>
        </a:p>
      </dgm:t>
    </dgm:pt>
    <dgm:pt modelId="{8573FD9A-78C1-4B80-800E-132D5162940A}">
      <dgm:prSet/>
      <dgm:spPr/>
      <dgm:t>
        <a:bodyPr/>
        <a:lstStyle/>
        <a:p>
          <a:r>
            <a:rPr lang="es-MX"/>
            <a:t>Al desbloquearlo se da el aumento del flujo de 4 a 7 veces</a:t>
          </a:r>
          <a:endParaRPr lang="en-US"/>
        </a:p>
      </dgm:t>
    </dgm:pt>
    <dgm:pt modelId="{56DE7959-11A3-4FFB-A3B0-D9587518351E}" type="parTrans" cxnId="{10B74D79-7EC9-4DEB-9CAA-F23FE880CAB7}">
      <dgm:prSet/>
      <dgm:spPr/>
      <dgm:t>
        <a:bodyPr/>
        <a:lstStyle/>
        <a:p>
          <a:endParaRPr lang="en-US"/>
        </a:p>
      </dgm:t>
    </dgm:pt>
    <dgm:pt modelId="{85B3C9F2-7020-40BE-8852-2CB859C6A8F9}" type="sibTrans" cxnId="{10B74D79-7EC9-4DEB-9CAA-F23FE880CAB7}">
      <dgm:prSet/>
      <dgm:spPr/>
      <dgm:t>
        <a:bodyPr/>
        <a:lstStyle/>
        <a:p>
          <a:endParaRPr lang="en-US"/>
        </a:p>
      </dgm:t>
    </dgm:pt>
    <dgm:pt modelId="{8B937D00-69B4-4AC6-8F3B-CE7BD1199C63}">
      <dgm:prSet/>
      <dgm:spPr/>
      <dgm:t>
        <a:bodyPr/>
        <a:lstStyle/>
        <a:p>
          <a:r>
            <a:rPr lang="es-MX" dirty="0"/>
            <a:t>ES EL AUMENTO  TRANSITORIO DEL FLUJO SANGUÍNEO LUEGO DE UN BREVE PERÍODO DE ISQUEMIA</a:t>
          </a:r>
          <a:endParaRPr lang="en-US" dirty="0"/>
        </a:p>
      </dgm:t>
    </dgm:pt>
    <dgm:pt modelId="{4FBB50DA-2A43-460B-A46E-CD7149227CF3}" type="parTrans" cxnId="{069AB7D5-F3C9-4621-BA0D-DD3DB87E75B5}">
      <dgm:prSet/>
      <dgm:spPr/>
      <dgm:t>
        <a:bodyPr/>
        <a:lstStyle/>
        <a:p>
          <a:endParaRPr lang="en-US"/>
        </a:p>
      </dgm:t>
    </dgm:pt>
    <dgm:pt modelId="{52142D0E-7048-4822-98B1-11B5BEBD3855}" type="sibTrans" cxnId="{069AB7D5-F3C9-4621-BA0D-DD3DB87E75B5}">
      <dgm:prSet/>
      <dgm:spPr/>
      <dgm:t>
        <a:bodyPr/>
        <a:lstStyle/>
        <a:p>
          <a:endParaRPr lang="en-US"/>
        </a:p>
      </dgm:t>
    </dgm:pt>
    <dgm:pt modelId="{441AA42A-C9EB-457F-9DBC-1678B0541EC2}" type="pres">
      <dgm:prSet presAssocID="{166105E2-AE2D-42E2-A3D2-9C820D4F4A79}" presName="linear" presStyleCnt="0">
        <dgm:presLayoutVars>
          <dgm:animLvl val="lvl"/>
          <dgm:resizeHandles val="exact"/>
        </dgm:presLayoutVars>
      </dgm:prSet>
      <dgm:spPr/>
    </dgm:pt>
    <dgm:pt modelId="{0075D3E4-6719-45B5-9E65-B28475EC438A}" type="pres">
      <dgm:prSet presAssocID="{B08D9DD6-E5D5-450C-8850-098A2BE8681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0BA44F-0719-479D-86ED-3DDFBDD8CD0A}" type="pres">
      <dgm:prSet presAssocID="{B08D9DD6-E5D5-450C-8850-098A2BE86814}" presName="childText" presStyleLbl="revTx" presStyleIdx="0" presStyleCnt="1">
        <dgm:presLayoutVars>
          <dgm:bulletEnabled val="1"/>
        </dgm:presLayoutVars>
      </dgm:prSet>
      <dgm:spPr/>
    </dgm:pt>
    <dgm:pt modelId="{191B6F0A-2ACB-44B3-8939-93855BEE65FD}" type="pres">
      <dgm:prSet presAssocID="{8B937D00-69B4-4AC6-8F3B-CE7BD1199C6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84CDF0B-F399-4AD0-8882-3239E1CF4A3D}" type="presOf" srcId="{8573FD9A-78C1-4B80-800E-132D5162940A}" destId="{130BA44F-0719-479D-86ED-3DDFBDD8CD0A}" srcOrd="0" destOrd="2" presId="urn:microsoft.com/office/officeart/2005/8/layout/vList2"/>
    <dgm:cxn modelId="{2C865E0C-57C3-4C16-B8F0-C9F37F771EF9}" type="presOf" srcId="{5939D41D-5FE2-472C-93D0-D01207DE0C6B}" destId="{130BA44F-0719-479D-86ED-3DDFBDD8CD0A}" srcOrd="0" destOrd="0" presId="urn:microsoft.com/office/officeart/2005/8/layout/vList2"/>
    <dgm:cxn modelId="{25B35212-1C82-474C-9192-E22DA0E7AA52}" srcId="{B08D9DD6-E5D5-450C-8850-098A2BE86814}" destId="{5939D41D-5FE2-472C-93D0-D01207DE0C6B}" srcOrd="0" destOrd="0" parTransId="{C28494EF-2AFE-4D8D-95DA-01B413E41D2C}" sibTransId="{8534EA31-89BF-49E1-9FC9-D2CB46ED09E5}"/>
    <dgm:cxn modelId="{00FAA05C-25CD-4B6E-BF61-4F646B8BE329}" type="presOf" srcId="{B08D9DD6-E5D5-450C-8850-098A2BE86814}" destId="{0075D3E4-6719-45B5-9E65-B28475EC438A}" srcOrd="0" destOrd="0" presId="urn:microsoft.com/office/officeart/2005/8/layout/vList2"/>
    <dgm:cxn modelId="{61929662-EA37-4223-BD3D-7A0333E67D24}" type="presOf" srcId="{147F75BC-5CBC-4EF6-9223-095D9E5B7114}" destId="{130BA44F-0719-479D-86ED-3DDFBDD8CD0A}" srcOrd="0" destOrd="1" presId="urn:microsoft.com/office/officeart/2005/8/layout/vList2"/>
    <dgm:cxn modelId="{FC8F7568-08DC-4DAB-9243-70D6AB0B9BFF}" type="presOf" srcId="{8B937D00-69B4-4AC6-8F3B-CE7BD1199C63}" destId="{191B6F0A-2ACB-44B3-8939-93855BEE65FD}" srcOrd="0" destOrd="0" presId="urn:microsoft.com/office/officeart/2005/8/layout/vList2"/>
    <dgm:cxn modelId="{10B74D79-7EC9-4DEB-9CAA-F23FE880CAB7}" srcId="{B08D9DD6-E5D5-450C-8850-098A2BE86814}" destId="{8573FD9A-78C1-4B80-800E-132D5162940A}" srcOrd="2" destOrd="0" parTransId="{56DE7959-11A3-4FFB-A3B0-D9587518351E}" sibTransId="{85B3C9F2-7020-40BE-8852-2CB859C6A8F9}"/>
    <dgm:cxn modelId="{F860457E-471D-4A5E-8775-B7DF67B27EB9}" type="presOf" srcId="{166105E2-AE2D-42E2-A3D2-9C820D4F4A79}" destId="{441AA42A-C9EB-457F-9DBC-1678B0541EC2}" srcOrd="0" destOrd="0" presId="urn:microsoft.com/office/officeart/2005/8/layout/vList2"/>
    <dgm:cxn modelId="{95F2C284-A9E9-4779-8C37-1F6E07DFC41C}" srcId="{166105E2-AE2D-42E2-A3D2-9C820D4F4A79}" destId="{B08D9DD6-E5D5-450C-8850-098A2BE86814}" srcOrd="0" destOrd="0" parTransId="{A65ED4E0-06B2-4ACA-9CA7-EE50BB2E81ED}" sibTransId="{6335212A-44AC-4AC6-A977-DF1B27E39DD6}"/>
    <dgm:cxn modelId="{022D58CB-CA19-463F-B4FF-2D2CDF23B637}" srcId="{B08D9DD6-E5D5-450C-8850-098A2BE86814}" destId="{147F75BC-5CBC-4EF6-9223-095D9E5B7114}" srcOrd="1" destOrd="0" parTransId="{7D92D424-8361-4C1B-B434-34317357B066}" sibTransId="{B22EBCC7-2635-4694-BDD0-063E9A13ABCE}"/>
    <dgm:cxn modelId="{069AB7D5-F3C9-4621-BA0D-DD3DB87E75B5}" srcId="{166105E2-AE2D-42E2-A3D2-9C820D4F4A79}" destId="{8B937D00-69B4-4AC6-8F3B-CE7BD1199C63}" srcOrd="1" destOrd="0" parTransId="{4FBB50DA-2A43-460B-A46E-CD7149227CF3}" sibTransId="{52142D0E-7048-4822-98B1-11B5BEBD3855}"/>
    <dgm:cxn modelId="{C83E6A93-01CE-4C30-B8E2-EDCB316B712C}" type="presParOf" srcId="{441AA42A-C9EB-457F-9DBC-1678B0541EC2}" destId="{0075D3E4-6719-45B5-9E65-B28475EC438A}" srcOrd="0" destOrd="0" presId="urn:microsoft.com/office/officeart/2005/8/layout/vList2"/>
    <dgm:cxn modelId="{D6BB0EC9-D065-48A5-806B-58C899B26B40}" type="presParOf" srcId="{441AA42A-C9EB-457F-9DBC-1678B0541EC2}" destId="{130BA44F-0719-479D-86ED-3DDFBDD8CD0A}" srcOrd="1" destOrd="0" presId="urn:microsoft.com/office/officeart/2005/8/layout/vList2"/>
    <dgm:cxn modelId="{7F33F665-6F46-4248-B186-7F5EEA9F5EDF}" type="presParOf" srcId="{441AA42A-C9EB-457F-9DBC-1678B0541EC2}" destId="{191B6F0A-2ACB-44B3-8939-93855BEE65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7FFFC-657F-4E32-B704-D42A9FA80A05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8B646-C996-4D29-BB7C-055A1FB06435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/>
            <a:t>HIPEREMIA REACTIVA</a:t>
          </a:r>
          <a:endParaRPr lang="en-US" sz="6500" kern="1200"/>
        </a:p>
      </dsp:txBody>
      <dsp:txXfrm>
        <a:off x="608661" y="692298"/>
        <a:ext cx="4508047" cy="2799040"/>
      </dsp:txXfrm>
    </dsp:sp>
    <dsp:sp modelId="{A45DE98F-56A3-42E2-8DD7-A589EC17E97E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C0FE5-DF35-4A49-82FE-33E5A5DAACC4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/>
            <a:t>HIPEREMIA REACTIVA</a:t>
          </a:r>
          <a:endParaRPr lang="en-US" sz="6500" kern="120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5D3E4-6719-45B5-9E65-B28475EC438A}">
      <dsp:nvSpPr>
        <dsp:cNvPr id="0" name=""/>
        <dsp:cNvSpPr/>
      </dsp:nvSpPr>
      <dsp:spPr>
        <a:xfrm>
          <a:off x="0" y="44985"/>
          <a:ext cx="6666833" cy="17194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/>
            <a:t>EJEMPLO:</a:t>
          </a:r>
          <a:endParaRPr lang="en-US" sz="3100" kern="1200"/>
        </a:p>
      </dsp:txBody>
      <dsp:txXfrm>
        <a:off x="83935" y="128920"/>
        <a:ext cx="6498963" cy="1551554"/>
      </dsp:txXfrm>
    </dsp:sp>
    <dsp:sp modelId="{130BA44F-0719-479D-86ED-3DDFBDD8CD0A}">
      <dsp:nvSpPr>
        <dsp:cNvPr id="0" name=""/>
        <dsp:cNvSpPr/>
      </dsp:nvSpPr>
      <dsp:spPr>
        <a:xfrm>
          <a:off x="0" y="1764409"/>
          <a:ext cx="6666833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400" kern="1200"/>
            <a:t>Bloquear el acceso de sangre a un órgano o tejido por un tiempo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400" kern="1200"/>
            <a:t>Desbloquear repentinamente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400" kern="1200"/>
            <a:t>Al desbloquearlo se da el aumento del flujo de 4 a 7 veces</a:t>
          </a:r>
          <a:endParaRPr lang="en-US" sz="2400" kern="1200"/>
        </a:p>
      </dsp:txBody>
      <dsp:txXfrm>
        <a:off x="0" y="1764409"/>
        <a:ext cx="6666833" cy="1925100"/>
      </dsp:txXfrm>
    </dsp:sp>
    <dsp:sp modelId="{191B6F0A-2ACB-44B3-8939-93855BEE65FD}">
      <dsp:nvSpPr>
        <dsp:cNvPr id="0" name=""/>
        <dsp:cNvSpPr/>
      </dsp:nvSpPr>
      <dsp:spPr>
        <a:xfrm>
          <a:off x="0" y="3689510"/>
          <a:ext cx="6666833" cy="171942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ES EL AUMENTO  TRANSITORIO DEL FLUJO SANGUÍNEO LUEGO DE UN BREVE PERÍODO DE ISQUEMIA</a:t>
          </a:r>
          <a:endParaRPr lang="en-US" sz="3100" kern="1200" dirty="0"/>
        </a:p>
      </dsp:txBody>
      <dsp:txXfrm>
        <a:off x="83935" y="3773445"/>
        <a:ext cx="6498963" cy="155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025DC-8C8C-2A60-C516-D1CBDDDF1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CBE61D-6A95-52FC-5082-B60AD56B8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00AEA0-8A08-9CAE-AA1C-4B8B9797C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F42523-B3D6-06F8-D9DA-EF91C941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18FBDB-38B8-9532-3781-6DC998A0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0CC23-A11F-D7C4-14E5-21317588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37985-1BAD-7A7C-99B2-224352119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F8F6A8-18EC-2B5B-BD42-A0115EE5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4358-6B72-205A-4E94-8CD8C2C1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821647-EED9-E0C9-B19D-A9B34E60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C9F803-13BA-1026-469C-C1ADEBC99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EF60AC-CE88-D6D0-1786-CB1685879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97A4AC-F0E6-81FF-7E89-3B708DC4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7C4373-9204-B378-EB88-F6E6B335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F73E9-4684-459E-6967-C2A3711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8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500F8-1007-2381-52FC-7A66CFFE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5D79BA-BA77-1226-F5A7-6EDAEA0BF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E432FF-F44E-94C3-4E09-42E6500C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7987ED-51C5-6A98-74DD-6F68EF70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076B8D-3FBF-282B-AE1E-434F5462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307D0-E6C4-5AF0-B916-FB3587E0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986A1-D1D5-BE41-7A44-A8F302809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DBC6F6-034E-8EA1-4295-9D5ED641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52565A-6B84-7F25-B05B-9E77A001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86EAFC-BD53-804F-682C-66006E60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9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50BCF-BFCE-C295-61CB-697CB373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C01354-A4FC-9E50-51E7-650BF15DA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5A2A90-8A4E-0538-AB67-C4E6173D2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B62772-AAA1-5A40-C8DA-387BF2A7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DAA98E-6287-EDB1-295A-A8DCA17F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0F8C22-0D81-B8C0-0D23-DD8FAC09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8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AD56A-B4B7-074A-8D94-BE9BC10B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E85405-FA8F-13AD-9D73-8985C7829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DEB4B8-CDAF-5C99-EBD1-03DA40062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5B3540-63F8-D340-0CBE-795E26DEC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20DB93-BAB3-1A8F-49E1-BA0D644E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1B3F0A-0CD2-E8D0-0DCC-82FA1CE4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8F3EE1-455D-033E-3EAD-CFD368E9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1955B4-CF6A-FD2D-F0D9-DE821B9F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3E6B5-20BA-B09F-7B0E-A86C2325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5937F3-4515-E18B-AAFA-C39A9215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05513F-05BD-7A4B-DDDD-1BFFDF52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51E449-1AD6-CB06-2F7F-A2DE734C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5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B63701-FD3D-B144-8DCA-61BD48AC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D6FCCF-5F1F-6D1C-F3F4-9494F562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62C68F-8591-B947-714F-708E3C42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3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8FB2B-4216-01DC-8BE2-E0D09AE4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06427E-A89E-EA54-6E96-29C85F457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0EEADE-86D5-F324-31E9-5A5269D83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D346E7-2A7C-B3F2-6BDD-4CC74B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2ACF0D-F76A-729E-075E-AC821EE2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35C647-D369-8BDE-9345-FF1864D0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8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2A529-8B5A-7483-32A0-3413328B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A698EF-D76A-31FA-C766-A45562E33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18D7F9-BE79-1399-B840-1F2CAD5B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A68AF6-097D-0B2D-33E6-0A8FE3EE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729BC0-05AD-C35A-44AA-5DE36557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976A7-CC6C-2F89-EDE1-4FE88445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5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31EB38-B656-FCC2-0034-105E3BD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07A0E-76F0-6DB2-1A46-9C73B50B2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AC4667-1E18-1D4E-D2E1-20C91B0F8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6FB4D-2E0C-D7F5-4101-EF82C0BEC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F71903-E9D1-CB86-E166-A39EB2996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15EE-10CB-4CF1-8569-6154455DA5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C9E58F-76F9-ACF2-CCFF-1FEB18EA3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88" b="78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6155BD-1647-4316-A3D0-7945303FB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6" y="914400"/>
            <a:ext cx="4294414" cy="3848100"/>
          </a:xfrm>
        </p:spPr>
        <p:txBody>
          <a:bodyPr>
            <a:normAutofit fontScale="90000"/>
          </a:bodyPr>
          <a:lstStyle/>
          <a:p>
            <a:pPr algn="r"/>
            <a:r>
              <a:rPr lang="es-MX" dirty="0">
                <a:solidFill>
                  <a:schemeClr val="bg1"/>
                </a:solidFill>
              </a:rPr>
              <a:t>CONTROL LOCAL DEL FLUJO SANGUÍNEO A CORTO PLAZO</a:t>
            </a:r>
            <a:endParaRPr lang="es-GT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A7185D-AFEA-7434-F27E-BF6074331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6" y="5075227"/>
            <a:ext cx="4294414" cy="906473"/>
          </a:xfrm>
        </p:spPr>
        <p:txBody>
          <a:bodyPr>
            <a:normAutofit/>
          </a:bodyPr>
          <a:lstStyle/>
          <a:p>
            <a:pPr algn="r"/>
            <a:r>
              <a:rPr lang="es-MX">
                <a:solidFill>
                  <a:srgbClr val="FFFFFF"/>
                </a:solidFill>
              </a:rPr>
              <a:t>Dr. César Morataya</a:t>
            </a:r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39E009-F5B1-412D-EE9E-59087A38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MX" sz="5400" dirty="0"/>
              <a:t>EJEMPLOS</a:t>
            </a:r>
            <a:endParaRPr lang="es-GT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AB95F3-121A-A577-5DDA-A1E7E283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MX" sz="2200" dirty="0"/>
              <a:t>PERSONAS QUE VIVEN A UNA GRAN ALTITUD.</a:t>
            </a:r>
          </a:p>
          <a:p>
            <a:r>
              <a:rPr lang="es-MX" sz="2200" dirty="0"/>
              <a:t>NEUMONÍA</a:t>
            </a:r>
          </a:p>
          <a:p>
            <a:r>
              <a:rPr lang="es-MX" sz="2200" dirty="0"/>
              <a:t>INTOXICACIÓN POR MONÓXIDO DE CARBONO</a:t>
            </a:r>
          </a:p>
          <a:p>
            <a:r>
              <a:rPr lang="es-MX" sz="2200" dirty="0"/>
              <a:t>INTOXICACIÓN POR CIANURO</a:t>
            </a:r>
            <a:endParaRPr lang="es-GT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8D1FA1-98A9-8A74-0150-D2CC8B62E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2" r="2181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ECE093-C2E5-2E05-2EAF-760344EC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MX" sz="5400" dirty="0"/>
              <a:t>TEORÍAS DEL CONTROL DEL FLUJO A CORTO PLAZO</a:t>
            </a:r>
            <a:endParaRPr lang="es-GT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D3DDA4-994C-5517-085D-7E8BBCA3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3600" dirty="0"/>
              <a:t>TEORÍA VASODILATADORA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600" dirty="0"/>
              <a:t>TEORÍA DE FALTA DE OXÍGENO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192186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6A3B7B-B0C3-D9BE-EB70-0D01BBA0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MX" sz="3400" dirty="0"/>
              <a:t>TEORÍA VASODILATADORA</a:t>
            </a:r>
            <a:endParaRPr lang="es-GT" sz="3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B75C1E-F715-20A3-FD84-E5022A885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s-MX" sz="2200" dirty="0"/>
              <a:t>A MAYOR METABOLISMO O MENOR DISPONIBILIDAD DE OXÍGENO O NUTRIENTES, MAYOR SERÁ LA FORMACIÓN DE SUSTANCIAS VASODILATADORAS EN LA CÉLULA</a:t>
            </a:r>
          </a:p>
          <a:p>
            <a:endParaRPr lang="es-MX" sz="2200" dirty="0"/>
          </a:p>
          <a:p>
            <a:endParaRPr lang="es-GT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830DF5-F07F-75A6-7479-1E92CCCE0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05447"/>
            <a:ext cx="6903720" cy="50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70E7C-0F02-4A2D-4536-F11B6A3F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es-MX" sz="3200"/>
              <a:t>VASODILATADORES</a:t>
            </a:r>
            <a:endParaRPr lang="es-GT" sz="32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8DDFF6-0D6A-4583-776F-81A8D0141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58" r="16753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E0AA6-5692-527D-B522-25CB68FFA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r>
              <a:rPr lang="es-MX" sz="2000"/>
              <a:t>HISTAMINA</a:t>
            </a:r>
          </a:p>
          <a:p>
            <a:r>
              <a:rPr lang="es-MX" sz="2000"/>
              <a:t>ADENOSINA</a:t>
            </a:r>
          </a:p>
          <a:p>
            <a:r>
              <a:rPr lang="es-MX" sz="2000"/>
              <a:t>CO2</a:t>
            </a:r>
          </a:p>
          <a:p>
            <a:r>
              <a:rPr lang="es-MX" sz="2000"/>
              <a:t>COMPUESTOS DE FOSFATO DE ADENOSINA</a:t>
            </a:r>
          </a:p>
          <a:p>
            <a:r>
              <a:rPr lang="es-MX" sz="2000"/>
              <a:t>POTASIO HIDRÓGENO</a:t>
            </a:r>
            <a:endParaRPr lang="es-GT" sz="2000"/>
          </a:p>
        </p:txBody>
      </p:sp>
    </p:spTree>
    <p:extLst>
      <p:ext uri="{BB962C8B-B14F-4D97-AF65-F5344CB8AC3E}">
        <p14:creationId xmlns:p14="http://schemas.microsoft.com/office/powerpoint/2010/main" val="295424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C737B4-0DEA-0FCE-940D-E20A91E7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MX" sz="3800"/>
              <a:t>TEORÍA DE FALTA DE OXÍGENO</a:t>
            </a:r>
            <a:endParaRPr lang="es-GT" sz="38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5C025-4301-F37F-43F0-73C9618A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s-MX" sz="2200"/>
              <a:t>SEGÚN LOS FISIÓLOGOS ES LA MÁS ACEPTADA, TAMBIÉN SE INVOLUCRA LA ALTA DE NUTRIENTES, ADEMÁS DEL OXÍGENO</a:t>
            </a:r>
            <a:endParaRPr lang="es-GT" sz="22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A25893-72E1-A59E-E3D9-F2E422A2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168" y="640080"/>
            <a:ext cx="684397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69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C4A4D4-7562-E69A-D0B6-D66E2E17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MX" sz="3800"/>
              <a:t>TEORÍA DE FALTA DE OXÍGENO</a:t>
            </a:r>
            <a:endParaRPr lang="es-GT" sz="38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0053BE-3C3C-FC0C-D751-63367E12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s-MX" sz="1900"/>
              <a:t>MIENTRAS HAY ALTA CONCENTRACIÓN DE OXÍGENO, EL MÚSCULO LISO DE LAS ARTERIOLAS SE MANTIENE CONTRAÍDO.</a:t>
            </a:r>
          </a:p>
          <a:p>
            <a:r>
              <a:rPr lang="es-MX" sz="1900"/>
              <a:t>AL DISMINUIR LA CONCENTRACIÓN DE OXÍGENO, EL MÚSCULO LISO NO ES CAPAZ DE CONTRAERSE, SE MANTIENE RELAJADO, LA ARTERIOLA SE DILATA.</a:t>
            </a:r>
          </a:p>
          <a:p>
            <a:endParaRPr lang="es-GT" sz="19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623099-1795-4E65-F6BC-DC1E468D8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4" y="640080"/>
            <a:ext cx="621486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9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6312E1-12B0-6FED-24BC-3E7B7848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MX" sz="2600"/>
              <a:t>PARA CONTRAERSE EL MÚSCULO LISO ADEMÁS DEL ATP NECESITA</a:t>
            </a:r>
            <a:endParaRPr lang="es-GT" sz="2600"/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EE06D-994E-CECC-4D10-DC1E72A74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s-MX" sz="2200"/>
              <a:t>GLUCOSA</a:t>
            </a:r>
          </a:p>
          <a:p>
            <a:r>
              <a:rPr lang="es-MX" sz="2200"/>
              <a:t>AMINOÁCIDOS</a:t>
            </a:r>
          </a:p>
          <a:p>
            <a:r>
              <a:rPr lang="es-MX" sz="2200"/>
              <a:t>ÁCIDOS GRASOS</a:t>
            </a:r>
          </a:p>
          <a:p>
            <a:r>
              <a:rPr lang="es-MX" sz="2200"/>
              <a:t>TIAMINA, NIACINA, RIBOFLAFINA</a:t>
            </a:r>
          </a:p>
          <a:p>
            <a:endParaRPr lang="es-GT" sz="22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B3B097-FE00-66DE-7C32-ED7EA858C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83254"/>
            <a:ext cx="6903720" cy="509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76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A8EF01-57F0-564E-2944-23292981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MX" sz="4000">
                <a:solidFill>
                  <a:srgbClr val="FFFFFF"/>
                </a:solidFill>
              </a:rPr>
              <a:t>EJEMPLOS ESPECIALES DEL CONTROL DEL FLUJO SANGUÍNEO LOCAL</a:t>
            </a:r>
            <a:endParaRPr lang="es-GT" sz="4000">
              <a:solidFill>
                <a:srgbClr val="FFFFFF"/>
              </a:solidFill>
            </a:endParaRPr>
          </a:p>
        </p:txBody>
      </p:sp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A140429D-557D-6D7F-456F-348FC5A52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38555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464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82FFE4-7329-A643-0240-7D3BF4DDD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es-MX" sz="3600"/>
              <a:t>HIPEREMIA</a:t>
            </a:r>
            <a:endParaRPr lang="es-GT" sz="36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81CBF0-2B54-CF86-FF0E-CC4B58600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r>
              <a:rPr lang="es-MX" sz="4000" dirty="0"/>
              <a:t>AUMENTO DEL FLUJO DE SANGRE EN UN TEJIDO U ÓRGANO</a:t>
            </a:r>
          </a:p>
          <a:p>
            <a:pPr marL="0" indent="0">
              <a:buNone/>
            </a:pPr>
            <a:endParaRPr lang="es-GT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8425AF-A425-41CB-EA8E-E8F0C46A5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4" r="28863" b="-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6068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E4DF52-27D4-A0B4-CB82-03633439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MX" sz="4000">
                <a:solidFill>
                  <a:srgbClr val="FFFFFF"/>
                </a:solidFill>
              </a:rPr>
              <a:t>HIPEREMIA REACTIVA</a:t>
            </a:r>
            <a:endParaRPr lang="es-GT" sz="400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573482E-0FB6-9D33-AD3F-739525699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12267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03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áfico en un documento con un bolígrafo">
            <a:extLst>
              <a:ext uri="{FF2B5EF4-FFF2-40B4-BE49-F238E27FC236}">
                <a16:creationId xmlns:a16="http://schemas.microsoft.com/office/drawing/2014/main" id="{007739A6-2CA8-59A2-1C37-A2A5E0C2B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94" r="13472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F14E37-CAB6-09F7-91E7-1BEDF801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1"/>
            <a:ext cx="4238748" cy="2371660"/>
          </a:xfrm>
        </p:spPr>
        <p:txBody>
          <a:bodyPr anchor="t">
            <a:normAutofit/>
          </a:bodyPr>
          <a:lstStyle/>
          <a:p>
            <a:r>
              <a:rPr lang="es-MX" dirty="0"/>
              <a:t>TEMAS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1944A-4B4B-D366-27B0-88421BB58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641" y="914400"/>
            <a:ext cx="4157958" cy="5029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CONTROL LOCAL DEL FLUJO SANGUÍNEO, EN RESPUESTA A NECESIDADES TISULARES.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IMPORTANCIA DE LA BAJA DISPONIBILIDAD DE OXÍGENO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RELACIÓN DEL FLUJO SANGUÍNEO Y LA PRESIÓN ARTERIAL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EJEMPLOS DEL CONTROL DEL FLUJO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CONTROL DEL FLUJO POR FACTORES ENDOTELIALES</a:t>
            </a:r>
            <a:endParaRPr lang="es-GT" dirty="0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15DE728A-5E91-4DAE-AC8D-B0CC4C86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1215960-52EB-438E-AA43-CA28041327C9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6/30/2023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D98BDDCD-F2A2-4455-8C33-A462EC02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376BC8A2-B757-46F4-A413-3CFAF765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2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11AC66-D93C-3A9A-79CE-943B73AF11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HIPEREMIA</a:t>
            </a:r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B9383E4-833E-ED1A-70DC-803803BD6A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792598" y="640080"/>
            <a:ext cx="693801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18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BC12BA-7634-D8ED-4ECF-EDAB5F7B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68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362A5E-5799-773D-A643-74B5BD9C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s-MX" sz="4000"/>
              <a:t>HIPEREMIA ACTIVA</a:t>
            </a:r>
            <a:endParaRPr lang="es-GT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96F9A4-8633-92E7-C29A-82E344B46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es-GT" sz="2000"/>
              <a:t>OCURRE CUANDO AUMENTA LA TASA METABÓLICA TISULAR</a:t>
            </a:r>
          </a:p>
          <a:p>
            <a:r>
              <a:rPr lang="es-GT" sz="2000"/>
              <a:t>MÚSCULO QUE HACE EJERCICIO</a:t>
            </a:r>
          </a:p>
          <a:p>
            <a:r>
              <a:rPr lang="es-GT" sz="2000"/>
              <a:t>GLÁNDULA EN PERÍODO DE HIPERSECRECIÓN</a:t>
            </a:r>
          </a:p>
          <a:p>
            <a:r>
              <a:rPr lang="es-GT" sz="2000"/>
              <a:t>CEREBRO AL AUMENTAR LA ACTIVIDAD MENTAL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EDFB5-4512-E44B-A523-C701A15F2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7" r="2069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49472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8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0CB9D8-BB91-07EC-AA08-1157973D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29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05F054-6DF1-4CBD-F479-EA3052DE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GT" sz="2500"/>
              <a:t>REGULACIÓN DEL FLUJO DURANTE CAMBIOS DE LA PRESIÓN ARTERIAL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9324C6-18EE-960E-AECB-C346F95A5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GT" sz="2400" dirty="0"/>
              <a:t>Al aumentar la presión arterial en cualquier tejido, aumenta inmediatamente el flujo sanguíneo</a:t>
            </a:r>
          </a:p>
          <a:p>
            <a:r>
              <a:rPr lang="es-GT" sz="2400" dirty="0"/>
              <a:t>Pero en menos de 1 minuto, el flujo vuelve a la normalidad, incluso cuando la P.A. se mantenga elevada, a esto se le llama AUTOREGULACIÓN.</a:t>
            </a:r>
          </a:p>
          <a:p>
            <a:endParaRPr lang="es-GT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949B49-CB94-24D4-219B-68E8FAD22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8" r="877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0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C258CD-81DB-CCFB-C91B-81436943F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06" y="643467"/>
            <a:ext cx="75539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44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imer plano de paquetes de píldoras sin abrir">
            <a:extLst>
              <a:ext uri="{FF2B5EF4-FFF2-40B4-BE49-F238E27FC236}">
                <a16:creationId xmlns:a16="http://schemas.microsoft.com/office/drawing/2014/main" id="{6E832097-2F25-D358-7006-A63A793EC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260" b="111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DCD972-E34E-3399-6004-BAC1E75D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s-GT" sz="5600">
                <a:ln w="22225">
                  <a:solidFill>
                    <a:srgbClr val="FFFFFF"/>
                  </a:solidFill>
                </a:ln>
                <a:noFill/>
              </a:rPr>
              <a:t>AUTOREGULACIÓN-DOS TEORÍAS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53FC62-625B-A45A-1913-EAF79C8F7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s-GT" sz="1800" dirty="0">
                <a:solidFill>
                  <a:srgbClr val="FFFFFF"/>
                </a:solidFill>
              </a:rPr>
              <a:t>METABÓLICA: Cuando la presión se eleva, el exceso de flujo proporciona demasiado oxígeno y nutrientes. Con lo que limpia, barre o lava las sustancias vasodilatadoras liberadas por los tejidos, provocando una vasoconstricción del vaso y retorno del flujo a la normalidad (Ej. O2)</a:t>
            </a:r>
          </a:p>
          <a:p>
            <a:r>
              <a:rPr lang="es-GT" sz="1800" dirty="0">
                <a:solidFill>
                  <a:srgbClr val="FFFFFF"/>
                </a:solidFill>
              </a:rPr>
              <a:t>MIÓGENA: Al aumentar la presión arterial, existe una mayor fuerza o presión sobre las paredes del vaso, se estiran las membranas y el estiramiento desencadena una despolarización seguida de un potencial de acción, aumenta el Ca ++ celular del músculo, causando una contracción, disminuyendo el flujo.</a:t>
            </a:r>
          </a:p>
        </p:txBody>
      </p:sp>
    </p:spTree>
    <p:extLst>
      <p:ext uri="{BB962C8B-B14F-4D97-AF65-F5344CB8AC3E}">
        <p14:creationId xmlns:p14="http://schemas.microsoft.com/office/powerpoint/2010/main" val="2972011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DCA9D-0C33-00DE-5116-C53B468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s-GT" sz="3200"/>
              <a:t>MECANISMOS ESPECIALES DE CONTROL DE FLUJO.</a:t>
            </a:r>
          </a:p>
        </p:txBody>
      </p:sp>
      <p:pic>
        <p:nvPicPr>
          <p:cNvPr id="5" name="Picture 4" descr="Luces generadas por ordenador">
            <a:extLst>
              <a:ext uri="{FF2B5EF4-FFF2-40B4-BE49-F238E27FC236}">
                <a16:creationId xmlns:a16="http://schemas.microsoft.com/office/drawing/2014/main" id="{E13C4694-EAFE-E354-49FE-819FAF7BE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4" r="27484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FEBAAD-6973-8CD1-126C-A5271AEC8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GT" sz="2000" dirty="0"/>
              <a:t>RIÑONES: Se controla por retroalimentación negativa, cuando se filtra demasiado líquido de la sangre, por retroalimentación negativa se contraen las arteriolas.</a:t>
            </a:r>
          </a:p>
          <a:p>
            <a:pPr marL="0" indent="0">
              <a:buNone/>
            </a:pPr>
            <a:r>
              <a:rPr lang="es-GT" sz="2000" dirty="0"/>
              <a:t>CEREBRO: Además del oxígeno, el cerebro controla su flujo por concentraciones de Co2 e iones de Hidrógeno, el aumento de cualquiera de ellos dilata las arterias cerebrales.</a:t>
            </a:r>
          </a:p>
          <a:p>
            <a:pPr marL="0" indent="0">
              <a:buNone/>
            </a:pPr>
            <a:r>
              <a:rPr lang="es-GT" sz="2000" dirty="0"/>
              <a:t>PIEL: Relacionado estrechamente con la temperatura, cuando hay calor existe vasodilatación y cuando hay frío vasoconstricción</a:t>
            </a:r>
          </a:p>
        </p:txBody>
      </p:sp>
    </p:spTree>
    <p:extLst>
      <p:ext uri="{BB962C8B-B14F-4D97-AF65-F5344CB8AC3E}">
        <p14:creationId xmlns:p14="http://schemas.microsoft.com/office/powerpoint/2010/main" val="1658025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Un conjunto de letras negras en un fondo blanco&#10;&#10;Descripción generada automáticamente con confianza baja">
            <a:extLst>
              <a:ext uri="{FF2B5EF4-FFF2-40B4-BE49-F238E27FC236}">
                <a16:creationId xmlns:a16="http://schemas.microsoft.com/office/drawing/2014/main" id="{D36EE80D-D975-6681-CE29-3BE99D8E8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61" r="7631" b="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CE4CFC-2E9F-995B-715A-C7B88BB4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CONTROL DEL FLUJO POR MEDIO DE FACTORES DE ORIGEN ENDOTELIAL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86380AA-7F6A-BAA0-8D60-A6D550E03C5E}"/>
              </a:ext>
            </a:extLst>
          </p:cNvPr>
          <p:cNvSpPr/>
          <p:nvPr/>
        </p:nvSpPr>
        <p:spPr>
          <a:xfrm>
            <a:off x="8793017" y="1644073"/>
            <a:ext cx="1819055" cy="629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Óxido nítrico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F266193-3934-AA94-C476-65FE348E3B19}"/>
              </a:ext>
            </a:extLst>
          </p:cNvPr>
          <p:cNvSpPr/>
          <p:nvPr/>
        </p:nvSpPr>
        <p:spPr>
          <a:xfrm>
            <a:off x="6635692" y="1224793"/>
            <a:ext cx="1501629" cy="629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Endotelina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C02442C-254F-2E18-8AFE-A157EC24FA91}"/>
              </a:ext>
            </a:extLst>
          </p:cNvPr>
          <p:cNvCxnSpPr>
            <a:cxnSpLocks/>
          </p:cNvCxnSpPr>
          <p:nvPr/>
        </p:nvCxnSpPr>
        <p:spPr>
          <a:xfrm>
            <a:off x="7480905" y="1770077"/>
            <a:ext cx="413135" cy="1543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453A763-F420-D7EA-FE6C-DFE4BDB5B03E}"/>
              </a:ext>
            </a:extLst>
          </p:cNvPr>
          <p:cNvCxnSpPr>
            <a:cxnSpLocks/>
          </p:cNvCxnSpPr>
          <p:nvPr/>
        </p:nvCxnSpPr>
        <p:spPr>
          <a:xfrm flipH="1">
            <a:off x="8204433" y="2273417"/>
            <a:ext cx="778101" cy="1155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345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12BE02-EDCB-DA10-9751-2B7798B0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s-GT" sz="4000">
                <a:ln w="2222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ÓXIDO NÍTRICO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97658-32BA-A8E1-6256-6CBE569DB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>
            <a:normAutofit fontScale="92500" lnSpcReduction="10000"/>
          </a:bodyPr>
          <a:lstStyle/>
          <a:p>
            <a:r>
              <a:rPr lang="es-GT" sz="3200" dirty="0">
                <a:solidFill>
                  <a:schemeClr val="bg1">
                    <a:alpha val="80000"/>
                  </a:schemeClr>
                </a:solidFill>
              </a:rPr>
              <a:t>Vasodilatador liberado por las células endoteliales sanas</a:t>
            </a:r>
          </a:p>
          <a:p>
            <a:r>
              <a:rPr lang="es-GT" sz="3200" dirty="0">
                <a:solidFill>
                  <a:schemeClr val="bg1">
                    <a:alpha val="80000"/>
                  </a:schemeClr>
                </a:solidFill>
              </a:rPr>
              <a:t>Factor de relajación más importante de origen endotelial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7CFC40F-EE0A-DE37-D95D-EC194CDB6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572" y="1350833"/>
            <a:ext cx="4307831" cy="30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6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E5F524-5D37-3CBD-7EC0-D8017C892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MX" sz="4400" dirty="0"/>
              <a:t>CONTROL DEL FLUJO SANGUÍNEO DE ACUERDO A LAS NECESIDADES</a:t>
            </a:r>
            <a:endParaRPr lang="es-GT" sz="4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721122-89F8-4D30-96AD-AD3C42036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O2   CO2</a:t>
            </a:r>
          </a:p>
          <a:p>
            <a:pPr algn="l"/>
            <a:r>
              <a:rPr lang="en-US" sz="2000" dirty="0"/>
              <a:t>NUTRIENTES</a:t>
            </a:r>
          </a:p>
          <a:p>
            <a:pPr algn="l"/>
            <a:r>
              <a:rPr lang="en-US" sz="2000" dirty="0"/>
              <a:t>H+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96BA74C-A8A6-D283-1487-E7443BF623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14356" y="685696"/>
            <a:ext cx="6408836" cy="5335356"/>
          </a:xfrm>
          <a:prstGeom prst="rect">
            <a:avLst/>
          </a:prstGeom>
          <a:noFill/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6FBCF00-5BD9-4404-ADD1-79126E75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981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CCFFEB-476C-4C7B-A18E-7186B0DB1D22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6/30/2023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7F641BA-3926-409B-86FB-4880BC45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374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6521AEE-F472-4ED9-82B3-4E0791BB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01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0AA636-137C-1263-3DA2-A20D34D2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02" y="918546"/>
            <a:ext cx="7745630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90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0F76B5-6379-E90D-C12A-23412098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7" b="163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7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B0B094-59C7-9B82-B756-184E0249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es-GT" sz="4000"/>
              <a:t>ENDOTELINA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C769D-9FAF-8782-2DBE-1ADC3AC0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>
            <a:normAutofit fontScale="92500" lnSpcReduction="20000"/>
          </a:bodyPr>
          <a:lstStyle/>
          <a:p>
            <a:r>
              <a:rPr lang="es-GT" sz="2400" dirty="0">
                <a:solidFill>
                  <a:schemeClr val="tx1">
                    <a:alpha val="80000"/>
                  </a:schemeClr>
                </a:solidFill>
              </a:rPr>
              <a:t>Vasoconstrictor potente, liberado por las células endoteliales dañadas</a:t>
            </a:r>
          </a:p>
          <a:p>
            <a:r>
              <a:rPr lang="es-GT" sz="2400" dirty="0">
                <a:solidFill>
                  <a:schemeClr val="tx1">
                    <a:alpha val="80000"/>
                  </a:schemeClr>
                </a:solidFill>
              </a:rPr>
              <a:t>Presente en todos los vasos sanguíneos</a:t>
            </a:r>
          </a:p>
          <a:p>
            <a:r>
              <a:rPr lang="es-GT" sz="2400" dirty="0">
                <a:solidFill>
                  <a:schemeClr val="tx1">
                    <a:alpha val="80000"/>
                  </a:schemeClr>
                </a:solidFill>
              </a:rPr>
              <a:t>Su producción aumenta cuando el endotelio de los vasos sanguíneos está dañado, golpe, químico, cualquier noxa. Ayuda a evitar una hemorragia extensa de arterias de hasta 5 mm de diámetro en caso de lesiones vasculares.</a:t>
            </a:r>
          </a:p>
          <a:p>
            <a:r>
              <a:rPr lang="es-GT" sz="2400" dirty="0">
                <a:solidFill>
                  <a:schemeClr val="tx1">
                    <a:alpha val="80000"/>
                  </a:schemeClr>
                </a:solidFill>
              </a:rPr>
              <a:t>La hipertensión arterial, daña las células endoteliales y en consecuencia se libera endotelina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005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8045321A-C429-3BDB-51B2-7A10B485E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017D3F4-FDC8-7479-5BA1-4E3F5D61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GRACIAS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0B1755-2F0E-A6E0-6F2D-539C3D8A1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2061" y="4312561"/>
            <a:ext cx="5649349" cy="168781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6C8974-D2ED-B79D-7700-EA0351340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69" b="111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5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3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4349C0-DD49-E31D-18E7-08115FE7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9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DF3CEF-F3B4-00DA-8B82-2FD8D020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MX" sz="4100">
                <a:solidFill>
                  <a:srgbClr val="FFFFFF"/>
                </a:solidFill>
              </a:rPr>
              <a:t>IMPORTANCIA</a:t>
            </a:r>
            <a:endParaRPr lang="es-GT" sz="4100">
              <a:solidFill>
                <a:srgbClr val="FFFFFF"/>
              </a:solidFill>
            </a:endParaRPr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6454A4-3844-9FED-AB3D-FC5BD6A8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MX"/>
              <a:t>¿PORQUÉ NO SE PROPORCIONA UN FLUJO ALTO EN TODOS LOS ÓRGANOS Y TEJIDOS, DE TAL FORMA QUE SEA SUFICIENTE PARA CUBRIR TODAS LAS NECESIDADES METABÓLICAS?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8443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E8978-865A-ADB2-6C17-C59B477F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es-MX" sz="3200"/>
              <a:t>MECANISMOS DE CONTROL Y REGULACIÓN</a:t>
            </a:r>
            <a:endParaRPr lang="es-GT" sz="3200"/>
          </a:p>
        </p:txBody>
      </p:sp>
      <p:pic>
        <p:nvPicPr>
          <p:cNvPr id="5" name="Picture 4" descr="Pantalla de reloj de pulsera">
            <a:extLst>
              <a:ext uri="{FF2B5EF4-FFF2-40B4-BE49-F238E27FC236}">
                <a16:creationId xmlns:a16="http://schemas.microsoft.com/office/drawing/2014/main" id="{4FCB39F9-E4B0-3FB8-BB29-B9490C237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5" r="17018" b="-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1C0EE-C2BE-6654-DFC9-ECAB63B1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r>
              <a:rPr lang="es-MX" sz="2000" dirty="0"/>
              <a:t>CONTROL A CORTO PLAZO: se da por una vasoconstricción o vasodilatación local de las meta-arteriolas y esfínteres precapilares. Tiempo de segundos a minutos</a:t>
            </a:r>
          </a:p>
          <a:p>
            <a:r>
              <a:rPr lang="es-MX" sz="2000" dirty="0"/>
              <a:t>CONTROL A LARGO  : Incremento o descenso del tamaño físico y el número de vasos sanguíneos. Tiempo, días semanas o hasta meses.</a:t>
            </a: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227703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CA0F3-D11A-2F3C-AEC5-EAD5B5B6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CONTROL A CORTO PLAZO DEL FLUJO SANGUÍNEO</a:t>
            </a:r>
            <a:endParaRPr lang="es-GT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00AF74F-396C-FFC1-1126-A924EB51C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C0B29C9-B347-26E1-1C35-43E5E30FF58B}"/>
              </a:ext>
            </a:extLst>
          </p:cNvPr>
          <p:cNvSpPr/>
          <p:nvPr/>
        </p:nvSpPr>
        <p:spPr>
          <a:xfrm>
            <a:off x="1026367" y="1865506"/>
            <a:ext cx="2052735" cy="9616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INCREMENTA EL METABOLISMO 8 VECES</a:t>
            </a:r>
            <a:endParaRPr lang="es-GT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C1D47E8-2FB0-4C81-3E25-C5A05782916F}"/>
              </a:ext>
            </a:extLst>
          </p:cNvPr>
          <p:cNvSpPr/>
          <p:nvPr/>
        </p:nvSpPr>
        <p:spPr>
          <a:xfrm>
            <a:off x="838200" y="4301412"/>
            <a:ext cx="2352869" cy="9616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EL FLUJO INCREMENA 4 VECES</a:t>
            </a:r>
            <a:endParaRPr lang="es-GT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8C77B74-5E3C-6426-1EF6-5F56D611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497" y="2034074"/>
            <a:ext cx="3815503" cy="3389928"/>
          </a:xfrm>
          <a:prstGeom prst="rect">
            <a:avLst/>
          </a:prstGeom>
        </p:spPr>
      </p:pic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B005A98D-1B1A-C7EF-D66F-F882167A78F2}"/>
              </a:ext>
            </a:extLst>
          </p:cNvPr>
          <p:cNvSpPr/>
          <p:nvPr/>
        </p:nvSpPr>
        <p:spPr>
          <a:xfrm flipH="1">
            <a:off x="1866122" y="3001994"/>
            <a:ext cx="335902" cy="11967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994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4010D-FD18-2DE6-12B8-6A79FE3A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MX" sz="4100"/>
              <a:t>DISPONIBILIDAD DE OXÍGENO EN LOS TEJIDOS</a:t>
            </a:r>
            <a:endParaRPr lang="es-GT" sz="41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BF8E08-628A-CD31-BAC4-D244E5BBA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s-MX" sz="2000"/>
              <a:t>DISPONIBILIDAD DE OXÍGENO REDUCIDA, AUMENTO DEL FLUJO SANGUÍNEO</a:t>
            </a:r>
          </a:p>
          <a:p>
            <a:r>
              <a:rPr lang="es-MX" sz="2000"/>
              <a:t>OXÍGENO INDISPENSABLE PARA EL FUNCIONAMIENTO Y SUPERVIVENCIA CELULAR</a:t>
            </a:r>
          </a:p>
          <a:p>
            <a:r>
              <a:rPr lang="es-MX" sz="2000"/>
              <a:t>EL FLUJO SANGUÍNEO TISULAR AUMENTA, CUANDO DISMINUYE LA DISPONIBILIDAD DE OXÍGENO</a:t>
            </a:r>
            <a:endParaRPr lang="es-GT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856F4-EE9E-1A56-EA4A-E776E0448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1" r="4275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8738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804</Words>
  <Application>Microsoft Office PowerPoint</Application>
  <PresentationFormat>Panorámica</PresentationFormat>
  <Paragraphs>95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CONTROL LOCAL DEL FLUJO SANGUÍNEO A CORTO PLAZO</vt:lpstr>
      <vt:lpstr>TEMAS</vt:lpstr>
      <vt:lpstr>CONTROL DEL FLUJO SANGUÍNEO DE ACUERDO A LAS NECESIDADES</vt:lpstr>
      <vt:lpstr>Presentación de PowerPoint</vt:lpstr>
      <vt:lpstr>Presentación de PowerPoint</vt:lpstr>
      <vt:lpstr>IMPORTANCIA</vt:lpstr>
      <vt:lpstr>MECANISMOS DE CONTROL Y REGULACIÓN</vt:lpstr>
      <vt:lpstr>CONTROL A CORTO PLAZO DEL FLUJO SANGUÍNEO</vt:lpstr>
      <vt:lpstr>DISPONIBILIDAD DE OXÍGENO EN LOS TEJIDOS</vt:lpstr>
      <vt:lpstr>EJEMPLOS</vt:lpstr>
      <vt:lpstr>TEORÍAS DEL CONTROL DEL FLUJO A CORTO PLAZO</vt:lpstr>
      <vt:lpstr>TEORÍA VASODILATADORA</vt:lpstr>
      <vt:lpstr>VASODILATADORES</vt:lpstr>
      <vt:lpstr>TEORÍA DE FALTA DE OXÍGENO</vt:lpstr>
      <vt:lpstr>TEORÍA DE FALTA DE OXÍGENO</vt:lpstr>
      <vt:lpstr>PARA CONTRAERSE EL MÚSCULO LISO ADEMÁS DEL ATP NECESITA</vt:lpstr>
      <vt:lpstr>EJEMPLOS ESPECIALES DEL CONTROL DEL FLUJO SANGUÍNEO LOCAL</vt:lpstr>
      <vt:lpstr>HIPEREMIA</vt:lpstr>
      <vt:lpstr>HIPEREMIA REACTIVA</vt:lpstr>
      <vt:lpstr>HIPEREMIA</vt:lpstr>
      <vt:lpstr>Presentación de PowerPoint</vt:lpstr>
      <vt:lpstr>HIPEREMIA ACTIVA</vt:lpstr>
      <vt:lpstr>Presentación de PowerPoint</vt:lpstr>
      <vt:lpstr>REGULACIÓN DEL FLUJO DURANTE CAMBIOS DE LA PRESIÓN ARTERIAL</vt:lpstr>
      <vt:lpstr>Presentación de PowerPoint</vt:lpstr>
      <vt:lpstr>AUTOREGULACIÓN-DOS TEORÍAS</vt:lpstr>
      <vt:lpstr>MECANISMOS ESPECIALES DE CONTROL DE FLUJO.</vt:lpstr>
      <vt:lpstr>CONTROL DEL FLUJO POR MEDIO DE FACTORES DE ORIGEN ENDOTELIAL</vt:lpstr>
      <vt:lpstr>ÓXIDO NÍTRICO</vt:lpstr>
      <vt:lpstr>Presentación de PowerPoint</vt:lpstr>
      <vt:lpstr>Presentación de PowerPoint</vt:lpstr>
      <vt:lpstr>ENDOTELINA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LOCAL DEL FLUJO SANGUÍNEO A CORTO PLAZO</dc:title>
  <dc:creator>Cesar Morataya</dc:creator>
  <cp:lastModifiedBy>Cesar Morataya</cp:lastModifiedBy>
  <cp:revision>3</cp:revision>
  <dcterms:created xsi:type="dcterms:W3CDTF">2023-06-28T15:45:57Z</dcterms:created>
  <dcterms:modified xsi:type="dcterms:W3CDTF">2023-07-01T01:42:56Z</dcterms:modified>
</cp:coreProperties>
</file>