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3" r:id="rId26"/>
    <p:sldId id="281" r:id="rId27"/>
    <p:sldId id="294" r:id="rId28"/>
    <p:sldId id="282" r:id="rId29"/>
    <p:sldId id="280" r:id="rId30"/>
    <p:sldId id="283" r:id="rId31"/>
    <p:sldId id="284" r:id="rId32"/>
    <p:sldId id="289" r:id="rId33"/>
    <p:sldId id="288" r:id="rId34"/>
    <p:sldId id="285" r:id="rId35"/>
    <p:sldId id="295" r:id="rId36"/>
    <p:sldId id="290" r:id="rId37"/>
    <p:sldId id="291" r:id="rId38"/>
    <p:sldId id="292" r:id="rId39"/>
    <p:sldId id="287" r:id="rId4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138B2-D9B2-4EE8-A66F-0D0120640B8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40787F-7224-4D9C-8B16-1CFCB53C2DBC}">
      <dgm:prSet/>
      <dgm:spPr/>
      <dgm:t>
        <a:bodyPr/>
        <a:lstStyle/>
        <a:p>
          <a:r>
            <a:rPr lang="es-GT"/>
            <a:t>LÓBULO ANTERIOR</a:t>
          </a:r>
          <a:endParaRPr lang="en-US"/>
        </a:p>
      </dgm:t>
    </dgm:pt>
    <dgm:pt modelId="{BF8FA407-8F80-4ACF-AFB5-019705050652}" type="parTrans" cxnId="{2543DB52-121C-4BE7-9CED-A32DE8BE0046}">
      <dgm:prSet/>
      <dgm:spPr/>
      <dgm:t>
        <a:bodyPr/>
        <a:lstStyle/>
        <a:p>
          <a:endParaRPr lang="en-US"/>
        </a:p>
      </dgm:t>
    </dgm:pt>
    <dgm:pt modelId="{82645058-CCE5-44E4-B11E-3FBD04628CFC}" type="sibTrans" cxnId="{2543DB52-121C-4BE7-9CED-A32DE8BE0046}">
      <dgm:prSet/>
      <dgm:spPr/>
      <dgm:t>
        <a:bodyPr/>
        <a:lstStyle/>
        <a:p>
          <a:endParaRPr lang="en-US"/>
        </a:p>
      </dgm:t>
    </dgm:pt>
    <dgm:pt modelId="{2506F909-CBD4-4AC2-ACC8-5B120FEB9881}">
      <dgm:prSet/>
      <dgm:spPr/>
      <dgm:t>
        <a:bodyPr/>
        <a:lstStyle/>
        <a:p>
          <a:r>
            <a:rPr lang="es-GT"/>
            <a:t>LÓBULO POSTERIOR</a:t>
          </a:r>
          <a:endParaRPr lang="en-US"/>
        </a:p>
      </dgm:t>
    </dgm:pt>
    <dgm:pt modelId="{C39969B5-9DD9-4D7F-AEB0-CA545E618A79}" type="parTrans" cxnId="{FAC64747-409F-47CC-80F5-783399E9E876}">
      <dgm:prSet/>
      <dgm:spPr/>
      <dgm:t>
        <a:bodyPr/>
        <a:lstStyle/>
        <a:p>
          <a:endParaRPr lang="en-US"/>
        </a:p>
      </dgm:t>
    </dgm:pt>
    <dgm:pt modelId="{67881DA6-CE5C-4DFC-BEDB-D96C0F853B5E}" type="sibTrans" cxnId="{FAC64747-409F-47CC-80F5-783399E9E876}">
      <dgm:prSet/>
      <dgm:spPr/>
      <dgm:t>
        <a:bodyPr/>
        <a:lstStyle/>
        <a:p>
          <a:endParaRPr lang="en-US"/>
        </a:p>
      </dgm:t>
    </dgm:pt>
    <dgm:pt modelId="{D3CE871D-1640-4E90-A34C-F8FB0C1E2AE4}">
      <dgm:prSet/>
      <dgm:spPr/>
      <dgm:t>
        <a:bodyPr/>
        <a:lstStyle/>
        <a:p>
          <a:r>
            <a:rPr lang="es-GT"/>
            <a:t>LÓBULO FLOCULONODULAR</a:t>
          </a:r>
          <a:endParaRPr lang="en-US"/>
        </a:p>
      </dgm:t>
    </dgm:pt>
    <dgm:pt modelId="{917146DE-05FD-4A4F-BE12-EC15C8D1AC22}" type="parTrans" cxnId="{05ACAAF8-6CFC-4EDC-BF31-0F6F491CE145}">
      <dgm:prSet/>
      <dgm:spPr/>
      <dgm:t>
        <a:bodyPr/>
        <a:lstStyle/>
        <a:p>
          <a:endParaRPr lang="en-US"/>
        </a:p>
      </dgm:t>
    </dgm:pt>
    <dgm:pt modelId="{E85614B4-CCF4-4552-9F9E-B69B8233A516}" type="sibTrans" cxnId="{05ACAAF8-6CFC-4EDC-BF31-0F6F491CE145}">
      <dgm:prSet/>
      <dgm:spPr/>
      <dgm:t>
        <a:bodyPr/>
        <a:lstStyle/>
        <a:p>
          <a:endParaRPr lang="en-US"/>
        </a:p>
      </dgm:t>
    </dgm:pt>
    <dgm:pt modelId="{88FDD739-7C25-4B0A-B0F5-4BDE7037DB9E}" type="pres">
      <dgm:prSet presAssocID="{143138B2-D9B2-4EE8-A66F-0D0120640B84}" presName="linear" presStyleCnt="0">
        <dgm:presLayoutVars>
          <dgm:animLvl val="lvl"/>
          <dgm:resizeHandles val="exact"/>
        </dgm:presLayoutVars>
      </dgm:prSet>
      <dgm:spPr/>
    </dgm:pt>
    <dgm:pt modelId="{2A3F7CA8-CA7A-4F70-940E-B856E632A328}" type="pres">
      <dgm:prSet presAssocID="{DA40787F-7224-4D9C-8B16-1CFCB53C2D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B69B2B-58AF-4446-BFAA-01E7FF392089}" type="pres">
      <dgm:prSet presAssocID="{82645058-CCE5-44E4-B11E-3FBD04628CFC}" presName="spacer" presStyleCnt="0"/>
      <dgm:spPr/>
    </dgm:pt>
    <dgm:pt modelId="{2CC780E6-2555-44F4-90CF-CCCF08B80975}" type="pres">
      <dgm:prSet presAssocID="{2506F909-CBD4-4AC2-ACC8-5B120FEB98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ADD88C-C9E5-48A1-AE06-5DE297EF6D6C}" type="pres">
      <dgm:prSet presAssocID="{67881DA6-CE5C-4DFC-BEDB-D96C0F853B5E}" presName="spacer" presStyleCnt="0"/>
      <dgm:spPr/>
    </dgm:pt>
    <dgm:pt modelId="{036DEC0C-1B93-45E4-B8D7-8CC74CF3E331}" type="pres">
      <dgm:prSet presAssocID="{D3CE871D-1640-4E90-A34C-F8FB0C1E2A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AE55016-30AB-4292-8C84-A730188AFAA9}" type="presOf" srcId="{143138B2-D9B2-4EE8-A66F-0D0120640B84}" destId="{88FDD739-7C25-4B0A-B0F5-4BDE7037DB9E}" srcOrd="0" destOrd="0" presId="urn:microsoft.com/office/officeart/2005/8/layout/vList2"/>
    <dgm:cxn modelId="{FAC64747-409F-47CC-80F5-783399E9E876}" srcId="{143138B2-D9B2-4EE8-A66F-0D0120640B84}" destId="{2506F909-CBD4-4AC2-ACC8-5B120FEB9881}" srcOrd="1" destOrd="0" parTransId="{C39969B5-9DD9-4D7F-AEB0-CA545E618A79}" sibTransId="{67881DA6-CE5C-4DFC-BEDB-D96C0F853B5E}"/>
    <dgm:cxn modelId="{2543DB52-121C-4BE7-9CED-A32DE8BE0046}" srcId="{143138B2-D9B2-4EE8-A66F-0D0120640B84}" destId="{DA40787F-7224-4D9C-8B16-1CFCB53C2DBC}" srcOrd="0" destOrd="0" parTransId="{BF8FA407-8F80-4ACF-AFB5-019705050652}" sibTransId="{82645058-CCE5-44E4-B11E-3FBD04628CFC}"/>
    <dgm:cxn modelId="{C1F83E79-481E-4F04-81DB-80D14BB52349}" type="presOf" srcId="{2506F909-CBD4-4AC2-ACC8-5B120FEB9881}" destId="{2CC780E6-2555-44F4-90CF-CCCF08B80975}" srcOrd="0" destOrd="0" presId="urn:microsoft.com/office/officeart/2005/8/layout/vList2"/>
    <dgm:cxn modelId="{4C0EA183-F3DD-40FF-A7F3-46A488D3750E}" type="presOf" srcId="{DA40787F-7224-4D9C-8B16-1CFCB53C2DBC}" destId="{2A3F7CA8-CA7A-4F70-940E-B856E632A328}" srcOrd="0" destOrd="0" presId="urn:microsoft.com/office/officeart/2005/8/layout/vList2"/>
    <dgm:cxn modelId="{70769FE9-BEA1-4271-81C0-D5D7DD23F61C}" type="presOf" srcId="{D3CE871D-1640-4E90-A34C-F8FB0C1E2AE4}" destId="{036DEC0C-1B93-45E4-B8D7-8CC74CF3E331}" srcOrd="0" destOrd="0" presId="urn:microsoft.com/office/officeart/2005/8/layout/vList2"/>
    <dgm:cxn modelId="{05ACAAF8-6CFC-4EDC-BF31-0F6F491CE145}" srcId="{143138B2-D9B2-4EE8-A66F-0D0120640B84}" destId="{D3CE871D-1640-4E90-A34C-F8FB0C1E2AE4}" srcOrd="2" destOrd="0" parTransId="{917146DE-05FD-4A4F-BE12-EC15C8D1AC22}" sibTransId="{E85614B4-CCF4-4552-9F9E-B69B8233A516}"/>
    <dgm:cxn modelId="{037A0C94-FC20-41BA-9991-B94E27A9217B}" type="presParOf" srcId="{88FDD739-7C25-4B0A-B0F5-4BDE7037DB9E}" destId="{2A3F7CA8-CA7A-4F70-940E-B856E632A328}" srcOrd="0" destOrd="0" presId="urn:microsoft.com/office/officeart/2005/8/layout/vList2"/>
    <dgm:cxn modelId="{9F7492BB-8128-4693-BAE9-75687B6AC050}" type="presParOf" srcId="{88FDD739-7C25-4B0A-B0F5-4BDE7037DB9E}" destId="{37B69B2B-58AF-4446-BFAA-01E7FF392089}" srcOrd="1" destOrd="0" presId="urn:microsoft.com/office/officeart/2005/8/layout/vList2"/>
    <dgm:cxn modelId="{2B899C90-E65F-42EA-8846-BD7599023419}" type="presParOf" srcId="{88FDD739-7C25-4B0A-B0F5-4BDE7037DB9E}" destId="{2CC780E6-2555-44F4-90CF-CCCF08B80975}" srcOrd="2" destOrd="0" presId="urn:microsoft.com/office/officeart/2005/8/layout/vList2"/>
    <dgm:cxn modelId="{B8A60C29-EAF3-4DDD-B1D0-D1019FFC5F81}" type="presParOf" srcId="{88FDD739-7C25-4B0A-B0F5-4BDE7037DB9E}" destId="{5EADD88C-C9E5-48A1-AE06-5DE297EF6D6C}" srcOrd="3" destOrd="0" presId="urn:microsoft.com/office/officeart/2005/8/layout/vList2"/>
    <dgm:cxn modelId="{267F3053-0A72-4CC4-ACD9-2B7356E6C1B9}" type="presParOf" srcId="{88FDD739-7C25-4B0A-B0F5-4BDE7037DB9E}" destId="{036DEC0C-1B93-45E4-B8D7-8CC74CF3E3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A4496-4DD6-41CA-8547-1B64727BC6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978F40-C830-47F2-964C-B1F8C175CD96}">
      <dgm:prSet/>
      <dgm:spPr/>
      <dgm:t>
        <a:bodyPr/>
        <a:lstStyle/>
        <a:p>
          <a:r>
            <a:rPr lang="es-GT"/>
            <a:t>CUATRO FASCÍCULOS DE LA MÉDULA ESPINAL</a:t>
          </a:r>
          <a:endParaRPr lang="en-US"/>
        </a:p>
      </dgm:t>
    </dgm:pt>
    <dgm:pt modelId="{64773CB6-32AB-4EA5-8B09-250AECB9F564}" type="parTrans" cxnId="{8CB5BB2E-9355-4192-BB52-BF69AF339650}">
      <dgm:prSet/>
      <dgm:spPr/>
      <dgm:t>
        <a:bodyPr/>
        <a:lstStyle/>
        <a:p>
          <a:endParaRPr lang="en-US"/>
        </a:p>
      </dgm:t>
    </dgm:pt>
    <dgm:pt modelId="{C92917D6-7D24-45D4-AF9A-EE8629A0B141}" type="sibTrans" cxnId="{8CB5BB2E-9355-4192-BB52-BF69AF339650}">
      <dgm:prSet/>
      <dgm:spPr/>
      <dgm:t>
        <a:bodyPr/>
        <a:lstStyle/>
        <a:p>
          <a:endParaRPr lang="en-US"/>
        </a:p>
      </dgm:t>
    </dgm:pt>
    <dgm:pt modelId="{D8300C11-D903-49B6-901F-F2E9474EB378}">
      <dgm:prSet/>
      <dgm:spPr/>
      <dgm:t>
        <a:bodyPr/>
        <a:lstStyle/>
        <a:p>
          <a:r>
            <a:rPr lang="es-GT"/>
            <a:t>DOS DORSALES</a:t>
          </a:r>
          <a:endParaRPr lang="en-US"/>
        </a:p>
      </dgm:t>
    </dgm:pt>
    <dgm:pt modelId="{5CF49BE0-D142-43A8-8C17-F85770C5F374}" type="parTrans" cxnId="{06E3FAB3-A625-403B-93A8-83225CBB83B2}">
      <dgm:prSet/>
      <dgm:spPr/>
      <dgm:t>
        <a:bodyPr/>
        <a:lstStyle/>
        <a:p>
          <a:endParaRPr lang="en-US"/>
        </a:p>
      </dgm:t>
    </dgm:pt>
    <dgm:pt modelId="{92059503-7316-4D26-AB83-DEF8869CA6FF}" type="sibTrans" cxnId="{06E3FAB3-A625-403B-93A8-83225CBB83B2}">
      <dgm:prSet/>
      <dgm:spPr/>
      <dgm:t>
        <a:bodyPr/>
        <a:lstStyle/>
        <a:p>
          <a:endParaRPr lang="en-US"/>
        </a:p>
      </dgm:t>
    </dgm:pt>
    <dgm:pt modelId="{C7C3B841-948F-49D6-BCB4-64554AA7D9DE}">
      <dgm:prSet/>
      <dgm:spPr/>
      <dgm:t>
        <a:bodyPr/>
        <a:lstStyle/>
        <a:p>
          <a:r>
            <a:rPr lang="es-GT"/>
            <a:t>DOS VENTRALES</a:t>
          </a:r>
          <a:endParaRPr lang="en-US"/>
        </a:p>
      </dgm:t>
    </dgm:pt>
    <dgm:pt modelId="{3697454F-9FB4-4549-B8BE-A7FAFF6E358C}" type="parTrans" cxnId="{0EE7228B-C6AF-4028-852E-967FEBC10E2F}">
      <dgm:prSet/>
      <dgm:spPr/>
      <dgm:t>
        <a:bodyPr/>
        <a:lstStyle/>
        <a:p>
          <a:endParaRPr lang="en-US"/>
        </a:p>
      </dgm:t>
    </dgm:pt>
    <dgm:pt modelId="{6CB3D658-A454-4B93-8A7C-471DE1589879}" type="sibTrans" cxnId="{0EE7228B-C6AF-4028-852E-967FEBC10E2F}">
      <dgm:prSet/>
      <dgm:spPr/>
      <dgm:t>
        <a:bodyPr/>
        <a:lstStyle/>
        <a:p>
          <a:endParaRPr lang="en-US"/>
        </a:p>
      </dgm:t>
    </dgm:pt>
    <dgm:pt modelId="{972915D7-B4BE-4876-A9AB-2A1E7E9773AD}" type="pres">
      <dgm:prSet presAssocID="{D00A4496-4DD6-41CA-8547-1B64727BC66A}" presName="linear" presStyleCnt="0">
        <dgm:presLayoutVars>
          <dgm:animLvl val="lvl"/>
          <dgm:resizeHandles val="exact"/>
        </dgm:presLayoutVars>
      </dgm:prSet>
      <dgm:spPr/>
    </dgm:pt>
    <dgm:pt modelId="{F6DF7C2F-7282-443B-8650-E3DE8B6A5A92}" type="pres">
      <dgm:prSet presAssocID="{26978F40-C830-47F2-964C-B1F8C175CD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93BABC-0A79-4FE5-BAB4-16BD4A5BB6AF}" type="pres">
      <dgm:prSet presAssocID="{C92917D6-7D24-45D4-AF9A-EE8629A0B141}" presName="spacer" presStyleCnt="0"/>
      <dgm:spPr/>
    </dgm:pt>
    <dgm:pt modelId="{14815D7C-BDF2-4707-9599-76380CE58C29}" type="pres">
      <dgm:prSet presAssocID="{D8300C11-D903-49B6-901F-F2E9474EB3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299677-286E-4A8D-80DB-BA74701092A3}" type="pres">
      <dgm:prSet presAssocID="{92059503-7316-4D26-AB83-DEF8869CA6FF}" presName="spacer" presStyleCnt="0"/>
      <dgm:spPr/>
    </dgm:pt>
    <dgm:pt modelId="{F1B234A7-7E2A-474C-B08F-235CC66EC4A4}" type="pres">
      <dgm:prSet presAssocID="{C7C3B841-948F-49D6-BCB4-64554AA7D9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B5BB2E-9355-4192-BB52-BF69AF339650}" srcId="{D00A4496-4DD6-41CA-8547-1B64727BC66A}" destId="{26978F40-C830-47F2-964C-B1F8C175CD96}" srcOrd="0" destOrd="0" parTransId="{64773CB6-32AB-4EA5-8B09-250AECB9F564}" sibTransId="{C92917D6-7D24-45D4-AF9A-EE8629A0B141}"/>
    <dgm:cxn modelId="{0EE7228B-C6AF-4028-852E-967FEBC10E2F}" srcId="{D00A4496-4DD6-41CA-8547-1B64727BC66A}" destId="{C7C3B841-948F-49D6-BCB4-64554AA7D9DE}" srcOrd="2" destOrd="0" parTransId="{3697454F-9FB4-4549-B8BE-A7FAFF6E358C}" sibTransId="{6CB3D658-A454-4B93-8A7C-471DE1589879}"/>
    <dgm:cxn modelId="{06E3FAB3-A625-403B-93A8-83225CBB83B2}" srcId="{D00A4496-4DD6-41CA-8547-1B64727BC66A}" destId="{D8300C11-D903-49B6-901F-F2E9474EB378}" srcOrd="1" destOrd="0" parTransId="{5CF49BE0-D142-43A8-8C17-F85770C5F374}" sibTransId="{92059503-7316-4D26-AB83-DEF8869CA6FF}"/>
    <dgm:cxn modelId="{9DF867CA-8325-4B2F-83C5-254FCCFAFE0A}" type="presOf" srcId="{C7C3B841-948F-49D6-BCB4-64554AA7D9DE}" destId="{F1B234A7-7E2A-474C-B08F-235CC66EC4A4}" srcOrd="0" destOrd="0" presId="urn:microsoft.com/office/officeart/2005/8/layout/vList2"/>
    <dgm:cxn modelId="{945315CE-FD33-4D29-8EF0-87C680B5E658}" type="presOf" srcId="{26978F40-C830-47F2-964C-B1F8C175CD96}" destId="{F6DF7C2F-7282-443B-8650-E3DE8B6A5A92}" srcOrd="0" destOrd="0" presId="urn:microsoft.com/office/officeart/2005/8/layout/vList2"/>
    <dgm:cxn modelId="{6FB990E9-ABAB-48F2-91EE-9B1926E8F50C}" type="presOf" srcId="{D00A4496-4DD6-41CA-8547-1B64727BC66A}" destId="{972915D7-B4BE-4876-A9AB-2A1E7E9773AD}" srcOrd="0" destOrd="0" presId="urn:microsoft.com/office/officeart/2005/8/layout/vList2"/>
    <dgm:cxn modelId="{5556F2F7-D177-4FAE-9C3D-37E886D796CF}" type="presOf" srcId="{D8300C11-D903-49B6-901F-F2E9474EB378}" destId="{14815D7C-BDF2-4707-9599-76380CE58C29}" srcOrd="0" destOrd="0" presId="urn:microsoft.com/office/officeart/2005/8/layout/vList2"/>
    <dgm:cxn modelId="{00FF1EC3-F5EF-4489-AEFE-337808B618F7}" type="presParOf" srcId="{972915D7-B4BE-4876-A9AB-2A1E7E9773AD}" destId="{F6DF7C2F-7282-443B-8650-E3DE8B6A5A92}" srcOrd="0" destOrd="0" presId="urn:microsoft.com/office/officeart/2005/8/layout/vList2"/>
    <dgm:cxn modelId="{57C97DD9-9E90-450C-B403-3D4302FAA014}" type="presParOf" srcId="{972915D7-B4BE-4876-A9AB-2A1E7E9773AD}" destId="{CB93BABC-0A79-4FE5-BAB4-16BD4A5BB6AF}" srcOrd="1" destOrd="0" presId="urn:microsoft.com/office/officeart/2005/8/layout/vList2"/>
    <dgm:cxn modelId="{091E9C5E-F7D0-4386-B603-C7E4AE252C44}" type="presParOf" srcId="{972915D7-B4BE-4876-A9AB-2A1E7E9773AD}" destId="{14815D7C-BDF2-4707-9599-76380CE58C29}" srcOrd="2" destOrd="0" presId="urn:microsoft.com/office/officeart/2005/8/layout/vList2"/>
    <dgm:cxn modelId="{ED489C84-2AB1-4FBB-8075-DEA6097C5109}" type="presParOf" srcId="{972915D7-B4BE-4876-A9AB-2A1E7E9773AD}" destId="{51299677-286E-4A8D-80DB-BA74701092A3}" srcOrd="3" destOrd="0" presId="urn:microsoft.com/office/officeart/2005/8/layout/vList2"/>
    <dgm:cxn modelId="{56FF21E6-3C19-435F-9B16-D6A6E49FF73A}" type="presParOf" srcId="{972915D7-B4BE-4876-A9AB-2A1E7E9773AD}" destId="{F1B234A7-7E2A-474C-B08F-235CC66EC4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F7CA8-CA7A-4F70-940E-B856E632A328}">
      <dsp:nvSpPr>
        <dsp:cNvPr id="0" name=""/>
        <dsp:cNvSpPr/>
      </dsp:nvSpPr>
      <dsp:spPr>
        <a:xfrm>
          <a:off x="0" y="843409"/>
          <a:ext cx="685800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700" kern="1200"/>
            <a:t>LÓBULO ANTERIOR</a:t>
          </a:r>
          <a:endParaRPr lang="en-US" sz="3700" kern="1200"/>
        </a:p>
      </dsp:txBody>
      <dsp:txXfrm>
        <a:off x="43321" y="886730"/>
        <a:ext cx="6771358" cy="800803"/>
      </dsp:txXfrm>
    </dsp:sp>
    <dsp:sp modelId="{2CC780E6-2555-44F4-90CF-CCCF08B80975}">
      <dsp:nvSpPr>
        <dsp:cNvPr id="0" name=""/>
        <dsp:cNvSpPr/>
      </dsp:nvSpPr>
      <dsp:spPr>
        <a:xfrm>
          <a:off x="0" y="1837414"/>
          <a:ext cx="6858000" cy="887445"/>
        </a:xfrm>
        <a:prstGeom prst="roundRect">
          <a:avLst/>
        </a:prstGeom>
        <a:solidFill>
          <a:schemeClr val="accent2">
            <a:hueOff val="752042"/>
            <a:satOff val="67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700" kern="1200"/>
            <a:t>LÓBULO POSTERIOR</a:t>
          </a:r>
          <a:endParaRPr lang="en-US" sz="3700" kern="1200"/>
        </a:p>
      </dsp:txBody>
      <dsp:txXfrm>
        <a:off x="43321" y="1880735"/>
        <a:ext cx="6771358" cy="800803"/>
      </dsp:txXfrm>
    </dsp:sp>
    <dsp:sp modelId="{036DEC0C-1B93-45E4-B8D7-8CC74CF3E331}">
      <dsp:nvSpPr>
        <dsp:cNvPr id="0" name=""/>
        <dsp:cNvSpPr/>
      </dsp:nvSpPr>
      <dsp:spPr>
        <a:xfrm>
          <a:off x="0" y="2831419"/>
          <a:ext cx="6858000" cy="887445"/>
        </a:xfrm>
        <a:prstGeom prst="roundRect">
          <a:avLst/>
        </a:prstGeom>
        <a:solidFill>
          <a:schemeClr val="accent2">
            <a:hueOff val="1504085"/>
            <a:satOff val="134"/>
            <a:lumOff val="-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700" kern="1200"/>
            <a:t>LÓBULO FLOCULONODULAR</a:t>
          </a:r>
          <a:endParaRPr lang="en-US" sz="3700" kern="1200"/>
        </a:p>
      </dsp:txBody>
      <dsp:txXfrm>
        <a:off x="43321" y="2874740"/>
        <a:ext cx="6771358" cy="800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F7C2F-7282-443B-8650-E3DE8B6A5A92}">
      <dsp:nvSpPr>
        <dsp:cNvPr id="0" name=""/>
        <dsp:cNvSpPr/>
      </dsp:nvSpPr>
      <dsp:spPr>
        <a:xfrm>
          <a:off x="0" y="510171"/>
          <a:ext cx="106680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/>
            <a:t>CUATRO FASCÍCULOS DE LA MÉDULA ESPINAL</a:t>
          </a:r>
          <a:endParaRPr lang="en-US" sz="3600" kern="1200"/>
        </a:p>
      </dsp:txBody>
      <dsp:txXfrm>
        <a:off x="42151" y="552322"/>
        <a:ext cx="10583698" cy="779158"/>
      </dsp:txXfrm>
    </dsp:sp>
    <dsp:sp modelId="{14815D7C-BDF2-4707-9599-76380CE58C29}">
      <dsp:nvSpPr>
        <dsp:cNvPr id="0" name=""/>
        <dsp:cNvSpPr/>
      </dsp:nvSpPr>
      <dsp:spPr>
        <a:xfrm>
          <a:off x="0" y="1477311"/>
          <a:ext cx="106680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/>
            <a:t>DOS DORSALES</a:t>
          </a:r>
          <a:endParaRPr lang="en-US" sz="3600" kern="1200"/>
        </a:p>
      </dsp:txBody>
      <dsp:txXfrm>
        <a:off x="42151" y="1519462"/>
        <a:ext cx="10583698" cy="779158"/>
      </dsp:txXfrm>
    </dsp:sp>
    <dsp:sp modelId="{F1B234A7-7E2A-474C-B08F-235CC66EC4A4}">
      <dsp:nvSpPr>
        <dsp:cNvPr id="0" name=""/>
        <dsp:cNvSpPr/>
      </dsp:nvSpPr>
      <dsp:spPr>
        <a:xfrm>
          <a:off x="0" y="2444451"/>
          <a:ext cx="106680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/>
            <a:t>DOS VENTRALES</a:t>
          </a:r>
          <a:endParaRPr lang="en-US" sz="3600" kern="1200"/>
        </a:p>
      </dsp:txBody>
      <dsp:txXfrm>
        <a:off x="42151" y="2486602"/>
        <a:ext cx="10583698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0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7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5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1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6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6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9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Un mosaico de formas geométricas multicolores">
            <a:extLst>
              <a:ext uri="{FF2B5EF4-FFF2-40B4-BE49-F238E27FC236}">
                <a16:creationId xmlns:a16="http://schemas.microsoft.com/office/drawing/2014/main" id="{4CD0F79A-00BB-E85B-626A-3BA54CFEF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2" b="3306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FCDF1B-686B-1571-5589-DBC9FF1B5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anchor="b">
            <a:normAutofit/>
          </a:bodyPr>
          <a:lstStyle/>
          <a:p>
            <a:pPr algn="l"/>
            <a:r>
              <a:rPr lang="es-GT" dirty="0"/>
              <a:t>CONTROL MOTOR GLOBAL</a:t>
            </a:r>
          </a:p>
          <a:p>
            <a:pPr algn="l"/>
            <a:r>
              <a:rPr lang="es-GT" dirty="0"/>
              <a:t>Dr. César Morataya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081F3D-B3DF-E93B-D363-B9FE75B33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es-GT" sz="4400" dirty="0"/>
              <a:t>CEREBELO Y GÁNGLIOS BASALES</a:t>
            </a:r>
          </a:p>
        </p:txBody>
      </p:sp>
    </p:spTree>
    <p:extLst>
      <p:ext uri="{BB962C8B-B14F-4D97-AF65-F5344CB8AC3E}">
        <p14:creationId xmlns:p14="http://schemas.microsoft.com/office/powerpoint/2010/main" val="319359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86290-B994-B65C-9E5F-CF896FA6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¿PORQUÉ ES IMPORTANTE?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1A881-D8A2-5919-CF88-0F9ED18D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ORDENA ACTIVIDADES MOTORAS</a:t>
            </a:r>
          </a:p>
          <a:p>
            <a:r>
              <a:rPr lang="es-GT" dirty="0"/>
              <a:t>VERIFICA Y EJECUTA AJUSTES DE CORRECCIÓN EN LAS ACTIVIDADES MOTORAS DEL CUERPO DURANTE SU EJECUCIÓN PARA QUE SIGAN LAS SEÑALES MOTORAS DIRIGIDAS POR LA CORTEZA CEREBRAL MOTORA U OTRAS PARTES DEL ENCÉFALO</a:t>
            </a:r>
          </a:p>
        </p:txBody>
      </p:sp>
    </p:spTree>
    <p:extLst>
      <p:ext uri="{BB962C8B-B14F-4D97-AF65-F5344CB8AC3E}">
        <p14:creationId xmlns:p14="http://schemas.microsoft.com/office/powerpoint/2010/main" val="143100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45D54-5185-9225-3F5E-EF33DF0E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….IMPORTANCIA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C218D-54D6-A186-A8E4-CD8CF9F4C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GT" dirty="0"/>
              <a:t>RECIBE INFORMACIÓN DE LA SECUENCIA DESEADA DE LAS CONTRACCIONES MUSCULARES DESDE EL ENCÉFALO</a:t>
            </a:r>
          </a:p>
          <a:p>
            <a:r>
              <a:rPr lang="es-GT" dirty="0"/>
              <a:t>LE LLEGA INFORMACIÓN SENSITIVA CONTÍNUA DESDE LAS PORCIONES PERIFÉRICAS DEL ORGANISMO QUE LE COMUNICAN:</a:t>
            </a:r>
          </a:p>
          <a:p>
            <a:r>
              <a:rPr lang="es-GT" dirty="0"/>
              <a:t>POSICIÓN, VELOCIDAD DE MOVIMIENTO, FUERZAS QUE ACTÚAN SOBRE ELLA</a:t>
            </a:r>
          </a:p>
          <a:p>
            <a:r>
              <a:rPr lang="es-GT" dirty="0"/>
              <a:t>CONTRASTA LOS MOVIMIENTOS REALES DESCRITOS POR LA INFORMACIÓN SENSITIVA PERIFÉRICA DE RETROALIMENTACIÓN CONMOVIMIENTOS PRETENDIDOS POR EL SISTEMA MOTOR</a:t>
            </a:r>
          </a:p>
          <a:p>
            <a:r>
              <a:rPr lang="es-GT" dirty="0"/>
              <a:t>SI LA COMPARACIÓN NO ES SATISFACTORIA, DEVUELVE SEÑALES INSTANTÁNEAS DE CORRECCIÓN Y AUMENTA O DISMINUYE LA ACTIVIDAD DE MÚSCULOS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34456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48588-895B-07F3-7044-B06D3E2A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…importancia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959750-F3B1-9829-57E6-7A45DC1F7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/>
              <a:t>COLABORA CON LA CORTEZA EN LA PLANIFICACIÓN DEL SIGUIENTE MOVIMIENTO SECUENCIAL, FRACCIÓN DE SEGUNDO ANTES.</a:t>
            </a:r>
          </a:p>
          <a:p>
            <a:r>
              <a:rPr lang="es-GT" dirty="0"/>
              <a:t>PASAR  CON SUAVIDAD DE UN MOVIMIENTO AL SIGUIENTE</a:t>
            </a:r>
          </a:p>
          <a:p>
            <a:r>
              <a:rPr lang="es-GT" dirty="0"/>
              <a:t>APRENDE DE SUS ERRORES, SI UN MOVIMIENTO NO SUCEDE COMO PRETENDE, EL CIRCUITO CEREBELOSO APRENDE A REALIZAR UNO MEJOR, CAMBIOS EN LAS NEURONAS OPORTUNAS.</a:t>
            </a:r>
          </a:p>
        </p:txBody>
      </p:sp>
    </p:spTree>
    <p:extLst>
      <p:ext uri="{BB962C8B-B14F-4D97-AF65-F5344CB8AC3E}">
        <p14:creationId xmlns:p14="http://schemas.microsoft.com/office/powerpoint/2010/main" val="127610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9EC238-C30C-C69C-BE0B-FD557CA2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1" y="762000"/>
            <a:ext cx="3598808" cy="2286000"/>
          </a:xfrm>
        </p:spPr>
        <p:txBody>
          <a:bodyPr anchor="t">
            <a:normAutofit/>
          </a:bodyPr>
          <a:lstStyle/>
          <a:p>
            <a:r>
              <a:rPr lang="es-GT" sz="3200">
                <a:solidFill>
                  <a:srgbClr val="FFFFFF"/>
                </a:solidFill>
              </a:rPr>
              <a:t>ÁREAS ANATÓMICAS DEL CEREBELO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BBB4F73-36B3-2917-BF10-DA747345F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355976"/>
              </p:ext>
            </p:extLst>
          </p:nvPr>
        </p:nvGraphicFramePr>
        <p:xfrm>
          <a:off x="4572000" y="771726"/>
          <a:ext cx="68580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13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27206B-D7F4-5B9F-D8E0-E0D4BA1B0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67" y="205273"/>
            <a:ext cx="7031882" cy="59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6295BA-3BFE-A038-55FA-153154E7B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35" y="373224"/>
            <a:ext cx="7367504" cy="59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4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D74A60D-F044-5E1D-E42E-40AD2621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ZONA INTERMEDIA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37F2AF-4BAD-B773-AB31-44AA51B15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CONTROLA LAS CONTRACCIONES MUSCULARES DE LAS PORCIONES DISTALES DE LAS EXTREMIDADES SUPERIORES E INFERIORES, ESPECIALMENTE LAS MANOS, LOS PIES Y LOS DEDOS.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6333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E8F4A-FD27-D1BB-477D-7118FF04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VERMIS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1387B1-7B5D-B3FE-6448-FD05B7859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MAYORÍA DE FUNCIONES ENCARGADAS DE LOS MOVIMIENTOS MUSCULARES DEL TRONCO AXIAL, CUELLO Y HOMBROS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2432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CF2AB7-582E-9BFF-4C5A-5A6A899F7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97" y="450846"/>
            <a:ext cx="7364606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6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9EF3B-BA77-29E4-231B-B6F803DC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ZONA LATERAL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B920C6-B2D8-388B-F87D-44EF4C85B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OPERA A NIVEL REMOTO, SUMA LA CORTEZA CEREBRAL PARA LA PLANIFICACIÓN GENERAL DE LAS ACTIVIDADES MOTORAS SECUENCIALES.</a:t>
            </a:r>
          </a:p>
          <a:p>
            <a:r>
              <a:rPr lang="es-GT" dirty="0"/>
              <a:t>SIN ESTA ZONA, LA MAYORÍA DE ACTIVIDADES MOTORAS DIFERENCIADAS PIERDEN SU SINCRONIZACIÓN Y ORDENACIÓN ADECUADAS, SE DESCOORDINAN.</a:t>
            </a:r>
          </a:p>
        </p:txBody>
      </p:sp>
    </p:spTree>
    <p:extLst>
      <p:ext uri="{BB962C8B-B14F-4D97-AF65-F5344CB8AC3E}">
        <p14:creationId xmlns:p14="http://schemas.microsoft.com/office/powerpoint/2010/main" val="168334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F6F945-08BE-4D33-9FAA-86D383E8D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CD6948-94DE-A4A1-6F7C-153CFEB3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es-GT" sz="2400"/>
              <a:t>EXPLICAR LAS FUNCIONES BÁSICAS DEL CEREBELO Y LOS GANGLIOS BASALES Y COMENTAR LOS PROCESOS GENERALES DEL ENCÉFALO PARA LOGRAR LA COMPLEJA ACTIVIDAD MOTORA TOTAL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01DBC8-23C9-7337-4638-33AC13E6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s-GT" sz="3200"/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3561945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5E4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8FDA66-67B4-4DBE-8354-C26F91AD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2191999 w 12191999"/>
              <a:gd name="connsiteY1" fmla="*/ 0 h 6857999"/>
              <a:gd name="connsiteX2" fmla="*/ 12191999 w 12191999"/>
              <a:gd name="connsiteY2" fmla="*/ 6857999 h 6857999"/>
              <a:gd name="connsiteX3" fmla="*/ 0 w 1219199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40E030-C52B-FF9F-D839-470A4433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9787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REPRESENTACIÓN TOPOGRÁFICA DEL CUERPO EN LA VERMIS Y ZONAS INTERMEDIAS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996921-F38D-3571-5D05-CFE8F826C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7665" y="1362270"/>
            <a:ext cx="5994333" cy="49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09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E5668-883A-87E7-071A-EBDCEE4E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REPRESENTACIÓN TOPOGRÁFICA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BFCCE8-A6C9-D91F-5447-1A87F3178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GT" dirty="0"/>
              <a:t>ESTAS REPRESENTACIONES RECIBEN SEÑALES AFERENTES DESDE TODAS LAS PORCIONES RESPECTIVAS DEL CUERPO, ASÍ COMO DE LAS ÁREAS MOTORAS TOPOGRÁFICAS CORRESPONDIENTES EN LA CORTEZA CEREBRAL Y EN EL TRONCO DEL ENCÉFALO</a:t>
            </a:r>
          </a:p>
          <a:p>
            <a:r>
              <a:rPr lang="es-GT" dirty="0"/>
              <a:t>DEVUELVEN SEÑALES MOTORAS A LAS MISMAS ÁREAS DE LA CORTEZA CEREBRAL MOTORA, REGIONES COMO EL NÚCLEO ROJO Y LA FORMACIÓN RETICULAR.</a:t>
            </a:r>
          </a:p>
          <a:p>
            <a:r>
              <a:rPr lang="es-GT" dirty="0"/>
              <a:t>LAS PORCIONES LATERALES GRÁNDES DE LOS HEMISFERIOS NO TIENEN REPRESENTACIÓN TOPOGRÁFICA DEL CUERPO, RECIEBEN AFERENCIAS DE LA CORTEZA CEREBRAL, CORTEZA PREOMOTORA Y DE LAS ÁREAS DE ASOCIACIÓN  SENSIBLES DE LA CORTEZA PARIETAL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7530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01C17-FE41-3B66-E3C5-0A7EE9DC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PORCIONES LATERALES DE LOS HEMISFERIOS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76F9F6-C630-A962-1F9A-2122F9B17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DESEMPEÑAN FUNCIÓN IMPORTANTE EN LA PLANIFICACIÓN Y COORDINACIÓN DE LAS ACTIVIDADES MUSCULARES SECUENCIALES RÁPIDAS DEL CUERPO QUE SUCEDEN UNA TRAS OTRA EN CUESTIÓN DE FRACCIONES DE SEGUNDO</a:t>
            </a:r>
          </a:p>
        </p:txBody>
      </p:sp>
    </p:spTree>
    <p:extLst>
      <p:ext uri="{BB962C8B-B14F-4D97-AF65-F5344CB8AC3E}">
        <p14:creationId xmlns:p14="http://schemas.microsoft.com/office/powerpoint/2010/main" val="694878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45C80-5B87-7900-B1EC-63E18F0F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SUSTANCIA GRIS DEL CEREBELO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9CE2A5-58E7-254C-071A-E3B9FAD6D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CORTEZA CEREBELOSA: Es una gran lámina plegada de 17 cm de ancho y 120 cm de largo, sus pliegues orientados en sentido transversal</a:t>
            </a:r>
          </a:p>
          <a:p>
            <a:r>
              <a:rPr lang="es-GT" dirty="0"/>
              <a:t>NÚCLEOS PROFUNDOS DEL CEREBELO.</a:t>
            </a:r>
          </a:p>
        </p:txBody>
      </p:sp>
    </p:spTree>
    <p:extLst>
      <p:ext uri="{BB962C8B-B14F-4D97-AF65-F5344CB8AC3E}">
        <p14:creationId xmlns:p14="http://schemas.microsoft.com/office/powerpoint/2010/main" val="2182272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1A808-1E2E-DC5B-F230-838DF584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CIRCUITOS</a:t>
            </a:r>
            <a:br>
              <a:rPr lang="es-GT" dirty="0"/>
            </a:br>
            <a:r>
              <a:rPr lang="es-GT" dirty="0"/>
              <a:t>VÍAS AFERENTES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B41B9-2050-F993-CD49-F8D07774F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GT" b="1" dirty="0"/>
              <a:t>VÍA CORTICOPONTOCEREBELOSA</a:t>
            </a:r>
            <a:r>
              <a:rPr lang="es-GT" dirty="0"/>
              <a:t>: originada en las cortezas cerebrales motora y premotora y en la corteza cerebral somatosensitiva.</a:t>
            </a:r>
          </a:p>
          <a:p>
            <a:r>
              <a:rPr lang="es-GT" dirty="0"/>
              <a:t>Esta vía pasa luego por los núcleos de la protuberancia y los fascículos pontocerebelosos y llegar a las divisiones laterales de los hemisferios cerebelosos en el lado opuesto a las áreas corticales.</a:t>
            </a:r>
          </a:p>
        </p:txBody>
      </p:sp>
    </p:spTree>
    <p:extLst>
      <p:ext uri="{BB962C8B-B14F-4D97-AF65-F5344CB8AC3E}">
        <p14:creationId xmlns:p14="http://schemas.microsoft.com/office/powerpoint/2010/main" val="3128590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88B169-242E-FD83-E2BD-BD00C7718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346" y="0"/>
            <a:ext cx="783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92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FDCCF-CD32-9648-9C42-8E817F29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…VÍAS AFERENTES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70527-6FB8-A4B4-E422-7D749881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OTROS FASÍCULOS NACEN A CADA LADO DEL TRONCO ENCEFÁLICO: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GT" b="1" dirty="0"/>
              <a:t>FASCÍCULO OLIVOCEREBELOSO</a:t>
            </a:r>
            <a:r>
              <a:rPr lang="es-GT" dirty="0"/>
              <a:t>: Va desde la oliva inferior a todas las porciones del cerebelo, se excita en la oliva por las fibras procedentes de la corteza motora, ganglios basales,  extensas regiones de la formación reticular y médula espinal</a:t>
            </a:r>
          </a:p>
        </p:txBody>
      </p:sp>
    </p:spTree>
    <p:extLst>
      <p:ext uri="{BB962C8B-B14F-4D97-AF65-F5344CB8AC3E}">
        <p14:creationId xmlns:p14="http://schemas.microsoft.com/office/powerpoint/2010/main" val="254578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239B4B2-7C0C-85F4-B616-F5C554B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71" y="0"/>
            <a:ext cx="7839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0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4D500-6CF8-B091-73CE-56BDC366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…VÍAS AFERENTES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086487-6F50-FF29-010F-BE5DA025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GT" b="1" dirty="0"/>
              <a:t>FIBRAS VESTÍBULO CEREBELOSAS</a:t>
            </a:r>
            <a:r>
              <a:rPr lang="es-GT" dirty="0"/>
              <a:t>: originadas del aparato vestibular, núcleos vestibulares del tronco y encéfalo.</a:t>
            </a:r>
          </a:p>
          <a:p>
            <a:r>
              <a:rPr lang="es-GT" dirty="0"/>
              <a:t>Terminan en el lóbulo floculonodular y en el núcleo fastigio del cerebelo.</a:t>
            </a:r>
          </a:p>
          <a:p>
            <a:r>
              <a:rPr lang="es-GT" dirty="0"/>
              <a:t>FIBRAS RETÍCULO CEREBELOSAS: Nacen en diferentes porciones de la formación reticular y finalizan en las regiones cerebelosas de la línea media (vermis).</a:t>
            </a:r>
          </a:p>
        </p:txBody>
      </p:sp>
    </p:spTree>
    <p:extLst>
      <p:ext uri="{BB962C8B-B14F-4D97-AF65-F5344CB8AC3E}">
        <p14:creationId xmlns:p14="http://schemas.microsoft.com/office/powerpoint/2010/main" val="26256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BC964E0-AB7D-DEE9-CF95-E9ABE849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2" y="1"/>
            <a:ext cx="7908640" cy="685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F2C695-D702-B0F7-145F-7C204180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80" y="0"/>
            <a:ext cx="7908640" cy="685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00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F37CF-BF32-813A-53DE-43F70E4D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CEREBELO Y GÁNGLIOS BASALES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CCD2B-E8EC-D98D-C0F7-C9806BF6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FUNDAMENTALES PARA EL FUNCIONAMIENTO MOTOR NORMAL.</a:t>
            </a:r>
          </a:p>
          <a:p>
            <a:r>
              <a:rPr lang="es-GT" dirty="0"/>
              <a:t>NO CONTROLAN LA ACTIVIDAD MOTORA POR SÍ SOLAS, SIEMPRE FUNCIONAN ASOCIADAS A OTROS SISTEMAS DE CONTROL MOTOR</a:t>
            </a:r>
          </a:p>
        </p:txBody>
      </p:sp>
    </p:spTree>
    <p:extLst>
      <p:ext uri="{BB962C8B-B14F-4D97-AF65-F5344CB8AC3E}">
        <p14:creationId xmlns:p14="http://schemas.microsoft.com/office/powerpoint/2010/main" val="2572009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61345-CDE8-F121-C710-CB6CC2A5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/>
              <a:t>VÍAS AFERENTES DESDE LA PERIFERIA</a:t>
            </a:r>
            <a:endParaRPr lang="es-GT" dirty="0"/>
          </a:p>
        </p:txBody>
      </p: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AF3BAE7E-8AA5-BA79-F77B-315E6CDCFD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2286000"/>
          <a:ext cx="10668000" cy="381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769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A39C5-0855-239B-6C12-52D0D238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FASCÍCULO ESPINOCEREBELOSO DORSAL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43B76-79DA-1921-174E-89470CF2B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/>
              <a:t>ENTRA EN EL CEREBELO A TRAVÉS DEL PEDÍCULO CEREBELOSO INFERIOR Y TERMINA EN EL VERMIS Y EN LAS ZONAS CEREBELOSAS INTERMEDIAS CORRESPONDIENTES AL MISMO LADO DE SU ORIGEN</a:t>
            </a:r>
          </a:p>
          <a:p>
            <a:r>
              <a:rPr lang="es-GT" dirty="0"/>
              <a:t>PROCEDEN DE HUSOS NEUROMUSCULARES Y EN MENOR PROPORCIÓN DE OTROS RECEPTORES SOMÁTICOS COMO LOS ÓRGANOS TENDINOSOS DE GOLGI, RECEPTORES TÁCTILES DE LA PIEL Y ARTICULARAES.</a:t>
            </a:r>
          </a:p>
        </p:txBody>
      </p:sp>
    </p:spTree>
    <p:extLst>
      <p:ext uri="{BB962C8B-B14F-4D97-AF65-F5344CB8AC3E}">
        <p14:creationId xmlns:p14="http://schemas.microsoft.com/office/powerpoint/2010/main" val="2853079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B3995-272E-7AA8-EE61-D4B9A51F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FASCÍCULO ESPINO CEREBELOSO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50EC5E-F2BF-F761-EDDC-B0E6EFA00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TODAS LAS SEÑALES INFORMAN AL CEREBELO SOBRE EL ESTADO EN CADA MOMENTO: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/>
              <a:t>La contracción muscular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/>
              <a:t>El grado de tensión en los tendones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/>
              <a:t>La posición y velocidad del movimiento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/>
              <a:t>Las fuerzas que actúan sobre las superficies corporales</a:t>
            </a:r>
          </a:p>
        </p:txBody>
      </p:sp>
    </p:spTree>
    <p:extLst>
      <p:ext uri="{BB962C8B-B14F-4D97-AF65-F5344CB8AC3E}">
        <p14:creationId xmlns:p14="http://schemas.microsoft.com/office/powerpoint/2010/main" val="2049760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ADEDCA-5C19-65CE-CCD5-D73833F74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623" y="-18661"/>
            <a:ext cx="5079287" cy="68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5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E67E6-7695-92DD-D413-A36E0D34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FASCÍCULO ESPINOCEREBELOSO VENTRAL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B37ADB-5886-39EE-92F6-69DF233FC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PENETRA EN EL CEREBELO POR EL PEDÍCULO CEREBELOSO SUPERIOR, PERO ACABA TERMINANDO A AMBOS LADOS DEL CEREBELO</a:t>
            </a:r>
          </a:p>
        </p:txBody>
      </p:sp>
    </p:spTree>
    <p:extLst>
      <p:ext uri="{BB962C8B-B14F-4D97-AF65-F5344CB8AC3E}">
        <p14:creationId xmlns:p14="http://schemas.microsoft.com/office/powerpoint/2010/main" val="1970326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48A04F-B31C-635D-4DB6-54DB5DFE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796" y="24089"/>
            <a:ext cx="5078408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73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B93CF-BFFA-35F5-3349-614934733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ESPINOCEREBELOSO VENTRAL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4A9D2-E70A-FF76-839E-9F30EC80A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GT" dirty="0"/>
              <a:t>RECIBEN MENOS INFORMACIÓN DESDE LOS RECEPTORES PERIFÉRICOS, EN SU LUGAR SE ACTIVAN SEÑALES MOTORAS DESDE LAS ASTAS ANTERIORES DE LA MÉDULA ESPINAL, LUEGO A LOS FASCÍCULOS CORTICOESPINAL (120 m/s Y RUBROESPINAL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/>
              <a:t>GENERADORES INTERNOS DE PATRONES MOTORES DE LA MÉDULA. COMUNICA AL CEREBELO CON SEÑALES MOTORAS QUE HAN LLEGADO A LAS ASTAS ANTERIORES; RETROALIMENTACIÓN “COPIA DE REFERENCIA”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23820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312BA-9F05-689B-A242-960DF250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OTRAS VÍAS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1570CF-51CA-FC23-BE1F-77A2B75E9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/>
              <a:t>PERIFERIA DEL CUERPO MEDIO DE LAS COLUMNAS DORSALES DE LA MÉDULA HASTA LOS NÚCLEOS DE LAS COLUMNAS DORSALES DEL BULBO RAQUÍDEO, LUEGO AL CEREBELO.</a:t>
            </a:r>
          </a:p>
          <a:p>
            <a:r>
              <a:rPr lang="es-GT" dirty="0"/>
              <a:t>ASCIENDEN A TRAVÉS DE LA VÍA ESPINORRETICULAR HASTA LA FORMACIÓN RETICULAR Y A TRAVÉS DE LA VÍA ESPINOOLIVAR, HASTA EL NÚCLEO OLIVAR INFERIOR. POR ESTA VÍA RECIBE INFORMACIÓN CONSTANTE SOBRE MOVIMIENTOS, POSICIÓN DE TODAS PARTES, OPERA SUBCONSCIENTEMENTE.</a:t>
            </a:r>
          </a:p>
        </p:txBody>
      </p:sp>
    </p:spTree>
    <p:extLst>
      <p:ext uri="{BB962C8B-B14F-4D97-AF65-F5344CB8AC3E}">
        <p14:creationId xmlns:p14="http://schemas.microsoft.com/office/powerpoint/2010/main" val="936677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57763-02C8-46AD-764F-81DCEDD1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/>
              <a:t>SEÑALES DE SALIDA DEL CEREBELO</a:t>
            </a:r>
            <a:br>
              <a:rPr lang="es-GT"/>
            </a:br>
            <a:r>
              <a:rPr lang="es-GT"/>
              <a:t>NÚCLEOS PROFUNDOS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BDAB-0C7E-F4D7-9BE9-DDBC76D1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7652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353582-A6E0-4694-01D7-F0A7D4736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441" y="45793"/>
            <a:ext cx="5035809" cy="6753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995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18B53-7171-617B-F540-A177326F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CEREBELO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473717-2D8D-188F-AE79-2497FB1D9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GT" dirty="0"/>
              <a:t>FUNDAMENTAL EN EL CONTROL TEMPORAL DE LAS ACTIVIDADES MOTORAS</a:t>
            </a:r>
          </a:p>
          <a:p>
            <a:r>
              <a:rPr lang="es-GT" dirty="0"/>
              <a:t>EN EL PASO SUAVE Y RÁPIDO DESDE UN MOVIMIENTO MUSCULAR AL SIGUIENTE</a:t>
            </a:r>
          </a:p>
          <a:p>
            <a:r>
              <a:rPr lang="es-GT" dirty="0"/>
              <a:t>REGULA LA INTENSIDAD DE LA CONTRACCIÓN MUSCULAR CUANDO VARÍA LA CARGA O PESO AL QUE ESTÁ SOMETIDO</a:t>
            </a:r>
          </a:p>
          <a:p>
            <a:r>
              <a:rPr lang="es-GT" dirty="0"/>
              <a:t>CONTROLA INTERACCIONES INSTANTÁNEAS QUE SON NECESARIAS ENTRE LOS GRUPOS MUSCULARES AGONISTAS Y ANTAGONÍSTAS</a:t>
            </a:r>
          </a:p>
        </p:txBody>
      </p:sp>
    </p:spTree>
    <p:extLst>
      <p:ext uri="{BB962C8B-B14F-4D97-AF65-F5344CB8AC3E}">
        <p14:creationId xmlns:p14="http://schemas.microsoft.com/office/powerpoint/2010/main" val="256622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4F952-E265-89FA-BABD-BBE3A8AD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GANGLIOS BASALES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DF8AD-4272-84CE-FDD0-6C118DF02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AYUDAN A PLANIFICAR Y CONTROLAR LOS PATRONES COMPLEJOS DE MOVIMIENTO MUSCULAR</a:t>
            </a:r>
          </a:p>
          <a:p>
            <a:r>
              <a:rPr lang="es-GT" dirty="0"/>
              <a:t>REGULAN LAS INTENSIDADES RELATIVAS DE CADA MOVIMIENTO INDEPENDIENTE Y SU ORDENACIÓN, CON MIRAS A ALCANZAR UN OBJETIVO MOTOR COMPLICADO</a:t>
            </a:r>
          </a:p>
        </p:txBody>
      </p:sp>
    </p:spTree>
    <p:extLst>
      <p:ext uri="{BB962C8B-B14F-4D97-AF65-F5344CB8AC3E}">
        <p14:creationId xmlns:p14="http://schemas.microsoft.com/office/powerpoint/2010/main" val="286501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DD66F-29AC-3D92-1A9C-A690D5FF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CEREBELO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A1FF46-3C2D-70DD-FEEF-BEA39D156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/>
              <a:t>ÁREA SILENTE DEL ENCÉFALO</a:t>
            </a:r>
          </a:p>
          <a:p>
            <a:r>
              <a:rPr lang="es-GT" dirty="0"/>
              <a:t>SU EXCITACIÓN NO ORIGINA NINGUNA SENSACIÓN CONSCIENTE</a:t>
            </a:r>
          </a:p>
          <a:p>
            <a:r>
              <a:rPr lang="es-GT" dirty="0"/>
              <a:t>RARA VEZ CAUSA ACTIVIDAD MOTORA DIRECTAMENTE</a:t>
            </a:r>
          </a:p>
          <a:p>
            <a:r>
              <a:rPr lang="es-GT" dirty="0"/>
              <a:t>SU EXTIRPACIÓN HACE QUE LOS MOVIMIENTOS CORPORALES SEAN ANORMALES</a:t>
            </a:r>
          </a:p>
        </p:txBody>
      </p:sp>
    </p:spTree>
    <p:extLst>
      <p:ext uri="{BB962C8B-B14F-4D97-AF65-F5344CB8AC3E}">
        <p14:creationId xmlns:p14="http://schemas.microsoft.com/office/powerpoint/2010/main" val="155465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5804E6-08AA-49E9-AD30-149FDD3DD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02" y="832508"/>
            <a:ext cx="4448352" cy="6025492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8352" h="6025492">
                <a:moveTo>
                  <a:pt x="3173139" y="74"/>
                </a:move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90" y="2966250"/>
                  <a:pt x="2981970" y="3664324"/>
                  <a:pt x="2566852" y="4362395"/>
                </a:cubicBezTo>
                <a:cubicBezTo>
                  <a:pt x="2261941" y="4875091"/>
                  <a:pt x="1813643" y="5542665"/>
                  <a:pt x="1381603" y="6002073"/>
                </a:cubicBezTo>
                <a:lnTo>
                  <a:pt x="1358105" y="6025492"/>
                </a:lnTo>
                <a:lnTo>
                  <a:pt x="147593" y="6025492"/>
                </a:ln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4ECFA8-BE37-446C-B1BD-88D2981B6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97" y="533400"/>
            <a:ext cx="5085498" cy="6329048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  <a:gd name="connsiteX0" fmla="*/ 147593 w 4448352"/>
              <a:gd name="connsiteY0" fmla="*/ 6025492 h 6112608"/>
              <a:gd name="connsiteX1" fmla="*/ 135095 w 4448352"/>
              <a:gd name="connsiteY1" fmla="*/ 5970139 h 6112608"/>
              <a:gd name="connsiteX2" fmla="*/ 989 w 4448352"/>
              <a:gd name="connsiteY2" fmla="*/ 3558990 h 6112608"/>
              <a:gd name="connsiteX3" fmla="*/ 134613 w 4448352"/>
              <a:gd name="connsiteY3" fmla="*/ 2769335 h 6112608"/>
              <a:gd name="connsiteX4" fmla="*/ 812398 w 4448352"/>
              <a:gd name="connsiteY4" fmla="*/ 1669996 h 6112608"/>
              <a:gd name="connsiteX5" fmla="*/ 1830565 w 4448352"/>
              <a:gd name="connsiteY5" fmla="*/ 638164 h 6112608"/>
              <a:gd name="connsiteX6" fmla="*/ 3173139 w 4448352"/>
              <a:gd name="connsiteY6" fmla="*/ 74 h 6112608"/>
              <a:gd name="connsiteX7" fmla="*/ 3840337 w 4448352"/>
              <a:gd name="connsiteY7" fmla="*/ 136997 h 6112608"/>
              <a:gd name="connsiteX8" fmla="*/ 4400480 w 4448352"/>
              <a:gd name="connsiteY8" fmla="*/ 1061406 h 6112608"/>
              <a:gd name="connsiteX9" fmla="*/ 3812207 w 4448352"/>
              <a:gd name="connsiteY9" fmla="*/ 2268177 h 6112608"/>
              <a:gd name="connsiteX10" fmla="*/ 2566852 w 4448352"/>
              <a:gd name="connsiteY10" fmla="*/ 4362395 h 6112608"/>
              <a:gd name="connsiteX11" fmla="*/ 1381603 w 4448352"/>
              <a:gd name="connsiteY11" fmla="*/ 6002073 h 6112608"/>
              <a:gd name="connsiteX12" fmla="*/ 1457187 w 4448352"/>
              <a:gd name="connsiteY12" fmla="*/ 6112608 h 6112608"/>
              <a:gd name="connsiteX0" fmla="*/ 147593 w 4448352"/>
              <a:gd name="connsiteY0" fmla="*/ 6025492 h 6025492"/>
              <a:gd name="connsiteX1" fmla="*/ 135095 w 4448352"/>
              <a:gd name="connsiteY1" fmla="*/ 5970139 h 6025492"/>
              <a:gd name="connsiteX2" fmla="*/ 989 w 4448352"/>
              <a:gd name="connsiteY2" fmla="*/ 3558990 h 6025492"/>
              <a:gd name="connsiteX3" fmla="*/ 134613 w 4448352"/>
              <a:gd name="connsiteY3" fmla="*/ 2769335 h 6025492"/>
              <a:gd name="connsiteX4" fmla="*/ 812398 w 4448352"/>
              <a:gd name="connsiteY4" fmla="*/ 1669996 h 6025492"/>
              <a:gd name="connsiteX5" fmla="*/ 1830565 w 4448352"/>
              <a:gd name="connsiteY5" fmla="*/ 638164 h 6025492"/>
              <a:gd name="connsiteX6" fmla="*/ 3173139 w 4448352"/>
              <a:gd name="connsiteY6" fmla="*/ 74 h 6025492"/>
              <a:gd name="connsiteX7" fmla="*/ 3840337 w 4448352"/>
              <a:gd name="connsiteY7" fmla="*/ 136997 h 6025492"/>
              <a:gd name="connsiteX8" fmla="*/ 4400480 w 4448352"/>
              <a:gd name="connsiteY8" fmla="*/ 1061406 h 6025492"/>
              <a:gd name="connsiteX9" fmla="*/ 3812207 w 4448352"/>
              <a:gd name="connsiteY9" fmla="*/ 2268177 h 6025492"/>
              <a:gd name="connsiteX10" fmla="*/ 2566852 w 4448352"/>
              <a:gd name="connsiteY10" fmla="*/ 4362395 h 6025492"/>
              <a:gd name="connsiteX11" fmla="*/ 1381603 w 4448352"/>
              <a:gd name="connsiteY11" fmla="*/ 6002073 h 6025492"/>
              <a:gd name="connsiteX0" fmla="*/ 147593 w 4448352"/>
              <a:gd name="connsiteY0" fmla="*/ 6025492 h 6029730"/>
              <a:gd name="connsiteX1" fmla="*/ 135095 w 4448352"/>
              <a:gd name="connsiteY1" fmla="*/ 5970139 h 6029730"/>
              <a:gd name="connsiteX2" fmla="*/ 989 w 4448352"/>
              <a:gd name="connsiteY2" fmla="*/ 3558990 h 6029730"/>
              <a:gd name="connsiteX3" fmla="*/ 134613 w 4448352"/>
              <a:gd name="connsiteY3" fmla="*/ 2769335 h 6029730"/>
              <a:gd name="connsiteX4" fmla="*/ 812398 w 4448352"/>
              <a:gd name="connsiteY4" fmla="*/ 1669996 h 6029730"/>
              <a:gd name="connsiteX5" fmla="*/ 1830565 w 4448352"/>
              <a:gd name="connsiteY5" fmla="*/ 638164 h 6029730"/>
              <a:gd name="connsiteX6" fmla="*/ 3173139 w 4448352"/>
              <a:gd name="connsiteY6" fmla="*/ 74 h 6029730"/>
              <a:gd name="connsiteX7" fmla="*/ 3840337 w 4448352"/>
              <a:gd name="connsiteY7" fmla="*/ 136997 h 6029730"/>
              <a:gd name="connsiteX8" fmla="*/ 4400480 w 4448352"/>
              <a:gd name="connsiteY8" fmla="*/ 1061406 h 6029730"/>
              <a:gd name="connsiteX9" fmla="*/ 3812207 w 4448352"/>
              <a:gd name="connsiteY9" fmla="*/ 2268177 h 6029730"/>
              <a:gd name="connsiteX10" fmla="*/ 2566852 w 4448352"/>
              <a:gd name="connsiteY10" fmla="*/ 4362395 h 6029730"/>
              <a:gd name="connsiteX11" fmla="*/ 1397330 w 4448352"/>
              <a:gd name="connsiteY11" fmla="*/ 6029730 h 6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8352" h="6029730">
                <a:moveTo>
                  <a:pt x="147593" y="6025492"/>
                </a:move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89" y="2966250"/>
                  <a:pt x="2969331" y="3735470"/>
                  <a:pt x="2566852" y="4362395"/>
                </a:cubicBezTo>
                <a:cubicBezTo>
                  <a:pt x="2164373" y="4989320"/>
                  <a:pt x="1829370" y="5570322"/>
                  <a:pt x="1397330" y="602973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A6171D-4AAE-4272-EE70-33B5901F1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325" y="3048000"/>
            <a:ext cx="5400676" cy="3048001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s-GT" sz="1800" dirty="0"/>
              <a:t>VITAL DURANTE LAS ACTIVIDADES MUSCULARES RÁPIDAS COMO CORRER, ESCRIBIR A MÁQUINA, TOCAR PIANO, CONVERSAR.</a:t>
            </a:r>
          </a:p>
          <a:p>
            <a:pPr>
              <a:lnSpc>
                <a:spcPct val="115000"/>
              </a:lnSpc>
            </a:pPr>
            <a:r>
              <a:rPr lang="es-GT" sz="1800" dirty="0"/>
              <a:t>SU DESAPARICIÓN NO CAUSA PARÁLISIS DE NINGÚN MÚSCULO</a:t>
            </a:r>
          </a:p>
          <a:p>
            <a:pPr>
              <a:lnSpc>
                <a:spcPct val="115000"/>
              </a:lnSpc>
            </a:pPr>
            <a:r>
              <a:rPr lang="es-GT" sz="1800" dirty="0"/>
              <a:t>PERO SI PROVOCA FALTA DE COORDINACIÓN CASI TOTAL DE LAS DIFERENTES TAREAS MOTORAS.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4D3E1F-6AAC-998E-8F1C-CADDB5F7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24" y="1523990"/>
            <a:ext cx="5400676" cy="1524010"/>
          </a:xfrm>
        </p:spPr>
        <p:txBody>
          <a:bodyPr anchor="t">
            <a:normAutofit/>
          </a:bodyPr>
          <a:lstStyle/>
          <a:p>
            <a:r>
              <a:rPr lang="es-GT" sz="3200"/>
              <a:t>CEREBELO</a:t>
            </a:r>
          </a:p>
        </p:txBody>
      </p:sp>
    </p:spTree>
    <p:extLst>
      <p:ext uri="{BB962C8B-B14F-4D97-AF65-F5344CB8AC3E}">
        <p14:creationId xmlns:p14="http://schemas.microsoft.com/office/powerpoint/2010/main" val="363684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C5A2D8-56E8-47FB-975D-D777AFEA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28" y="3"/>
            <a:ext cx="6927272" cy="5330949"/>
          </a:xfrm>
          <a:custGeom>
            <a:avLst/>
            <a:gdLst>
              <a:gd name="connsiteX0" fmla="*/ 0 w 6927272"/>
              <a:gd name="connsiteY0" fmla="*/ 0 h 5330949"/>
              <a:gd name="connsiteX1" fmla="*/ 6927272 w 6927272"/>
              <a:gd name="connsiteY1" fmla="*/ 0 h 5330949"/>
              <a:gd name="connsiteX2" fmla="*/ 6927272 w 6927272"/>
              <a:gd name="connsiteY2" fmla="*/ 3912793 h 5330949"/>
              <a:gd name="connsiteX3" fmla="*/ 6884989 w 6927272"/>
              <a:gd name="connsiteY3" fmla="*/ 4002742 h 5330949"/>
              <a:gd name="connsiteX4" fmla="*/ 6592028 w 6927272"/>
              <a:gd name="connsiteY4" fmla="*/ 4494163 h 5330949"/>
              <a:gd name="connsiteX5" fmla="*/ 3742808 w 6927272"/>
              <a:gd name="connsiteY5" fmla="*/ 5122218 h 5330949"/>
              <a:gd name="connsiteX6" fmla="*/ 326623 w 6927272"/>
              <a:gd name="connsiteY6" fmla="*/ 2148182 h 5330949"/>
              <a:gd name="connsiteX7" fmla="*/ 13721 w 6927272"/>
              <a:gd name="connsiteY7" fmla="*/ 201231 h 53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80E13-E149-9DD4-BC13-D9867B6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LÓBULOS ANATÓMICOS DEL CEREBELO OBSERVADOS DESDE LA CARA LATERAL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A158A0B-9A00-38DD-AF15-29B95A20A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151348"/>
            <a:ext cx="5334000" cy="45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7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C5A2D8-56E8-47FB-975D-D777AFEA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28" y="3"/>
            <a:ext cx="6927272" cy="5330949"/>
          </a:xfrm>
          <a:custGeom>
            <a:avLst/>
            <a:gdLst>
              <a:gd name="connsiteX0" fmla="*/ 0 w 6927272"/>
              <a:gd name="connsiteY0" fmla="*/ 0 h 5330949"/>
              <a:gd name="connsiteX1" fmla="*/ 6927272 w 6927272"/>
              <a:gd name="connsiteY1" fmla="*/ 0 h 5330949"/>
              <a:gd name="connsiteX2" fmla="*/ 6927272 w 6927272"/>
              <a:gd name="connsiteY2" fmla="*/ 3912793 h 5330949"/>
              <a:gd name="connsiteX3" fmla="*/ 6884989 w 6927272"/>
              <a:gd name="connsiteY3" fmla="*/ 4002742 h 5330949"/>
              <a:gd name="connsiteX4" fmla="*/ 6592028 w 6927272"/>
              <a:gd name="connsiteY4" fmla="*/ 4494163 h 5330949"/>
              <a:gd name="connsiteX5" fmla="*/ 3742808 w 6927272"/>
              <a:gd name="connsiteY5" fmla="*/ 5122218 h 5330949"/>
              <a:gd name="connsiteX6" fmla="*/ 326623 w 6927272"/>
              <a:gd name="connsiteY6" fmla="*/ 2148182 h 5330949"/>
              <a:gd name="connsiteX7" fmla="*/ 13721 w 6927272"/>
              <a:gd name="connsiteY7" fmla="*/ 201231 h 53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E45C1A-FBB1-6ACB-9E46-BA2FF2A0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Componentes funcionales del cerebelo observados desde una imagen posteroinferior,</a:t>
            </a: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DDFE90-0CC8-2640-AFED-0E277BF04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688126"/>
            <a:ext cx="6046676" cy="48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0431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1118</Words>
  <Application>Microsoft Office PowerPoint</Application>
  <PresentationFormat>Panorámica</PresentationFormat>
  <Paragraphs>93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Avenir Next LT Pro</vt:lpstr>
      <vt:lpstr>Avenir Next LT Pro Light</vt:lpstr>
      <vt:lpstr>Sitka Subheading</vt:lpstr>
      <vt:lpstr>Wingdings</vt:lpstr>
      <vt:lpstr>PebbleVTI</vt:lpstr>
      <vt:lpstr>CEREBELO Y GÁNGLIOS BASALES</vt:lpstr>
      <vt:lpstr>OBJETIVO GENERAL</vt:lpstr>
      <vt:lpstr>CEREBELO Y GÁNGLIOS BASALES</vt:lpstr>
      <vt:lpstr>CEREBELO</vt:lpstr>
      <vt:lpstr>GANGLIOS BASALES</vt:lpstr>
      <vt:lpstr>CEREBELO </vt:lpstr>
      <vt:lpstr>CEREBELO</vt:lpstr>
      <vt:lpstr>LÓBULOS ANATÓMICOS DEL CEREBELO OBSERVADOS DESDE LA CARA LATERAL</vt:lpstr>
      <vt:lpstr>Componentes funcionales del cerebelo observados desde una imagen posteroinferior,</vt:lpstr>
      <vt:lpstr>¿PORQUÉ ES IMPORTANTE?</vt:lpstr>
      <vt:lpstr>….IMPORTANCIA</vt:lpstr>
      <vt:lpstr>…importancia</vt:lpstr>
      <vt:lpstr>ÁREAS ANATÓMICAS DEL CEREBELO</vt:lpstr>
      <vt:lpstr>Presentación de PowerPoint</vt:lpstr>
      <vt:lpstr>Presentación de PowerPoint</vt:lpstr>
      <vt:lpstr>ZONA INTERMEDIA</vt:lpstr>
      <vt:lpstr>VERMIS</vt:lpstr>
      <vt:lpstr>Presentación de PowerPoint</vt:lpstr>
      <vt:lpstr>ZONA LATERAL</vt:lpstr>
      <vt:lpstr>REPRESENTACIÓN TOPOGRÁFICA DEL CUERPO EN LA VERMIS Y ZONAS INTERMEDIAS</vt:lpstr>
      <vt:lpstr>REPRESENTACIÓN TOPOGRÁFICA</vt:lpstr>
      <vt:lpstr>PORCIONES LATERALES DE LOS HEMISFERIOS</vt:lpstr>
      <vt:lpstr>SUSTANCIA GRIS DEL CEREBELO</vt:lpstr>
      <vt:lpstr>CIRCUITOS VÍAS AFERENTES</vt:lpstr>
      <vt:lpstr>Presentación de PowerPoint</vt:lpstr>
      <vt:lpstr>…VÍAS AFERENTES</vt:lpstr>
      <vt:lpstr>Presentación de PowerPoint</vt:lpstr>
      <vt:lpstr>…VÍAS AFERENTES</vt:lpstr>
      <vt:lpstr>Presentación de PowerPoint</vt:lpstr>
      <vt:lpstr>VÍAS AFERENTES DESDE LA PERIFERIA</vt:lpstr>
      <vt:lpstr>FASCÍCULO ESPINOCEREBELOSO DORSAL</vt:lpstr>
      <vt:lpstr>FASCÍCULO ESPINO CEREBELOSO</vt:lpstr>
      <vt:lpstr>Presentación de PowerPoint</vt:lpstr>
      <vt:lpstr>FASCÍCULO ESPINOCEREBELOSO VENTRAL</vt:lpstr>
      <vt:lpstr>Presentación de PowerPoint</vt:lpstr>
      <vt:lpstr>ESPINOCEREBELOSO VENTRAL</vt:lpstr>
      <vt:lpstr>OTRAS VÍAS</vt:lpstr>
      <vt:lpstr>SEÑALES DE SALIDA DEL CEREBELO NÚCLEOS PROFUNDOS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CEREBELO Y GÁNGLIOS BASALES</dc:title>
  <dc:creator>César Morataya</dc:creator>
  <cp:lastModifiedBy>Cesar Morataya</cp:lastModifiedBy>
  <cp:revision>2</cp:revision>
  <dcterms:created xsi:type="dcterms:W3CDTF">2023-04-19T14:59:37Z</dcterms:created>
  <dcterms:modified xsi:type="dcterms:W3CDTF">2023-04-22T02:52:57Z</dcterms:modified>
</cp:coreProperties>
</file>